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  <p:sldMasterId id="2147483654" r:id="rId2"/>
  </p:sldMasterIdLst>
  <p:notesMasterIdLst>
    <p:notesMasterId r:id="rId46"/>
  </p:notesMasterIdLst>
  <p:sldIdLst>
    <p:sldId id="256" r:id="rId3"/>
    <p:sldId id="272" r:id="rId4"/>
    <p:sldId id="287" r:id="rId5"/>
    <p:sldId id="301" r:id="rId6"/>
    <p:sldId id="300" r:id="rId7"/>
    <p:sldId id="302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278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282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283" r:id="rId35"/>
    <p:sldId id="303" r:id="rId36"/>
    <p:sldId id="295" r:id="rId37"/>
    <p:sldId id="305" r:id="rId38"/>
    <p:sldId id="304" r:id="rId39"/>
    <p:sldId id="306" r:id="rId40"/>
    <p:sldId id="307" r:id="rId41"/>
    <p:sldId id="284" r:id="rId42"/>
    <p:sldId id="294" r:id="rId43"/>
    <p:sldId id="285" r:id="rId44"/>
    <p:sldId id="286" r:id="rId45"/>
  </p:sldIdLst>
  <p:sldSz cx="12192000" cy="6858000"/>
  <p:notesSz cx="6858000" cy="9144000"/>
  <p:embeddedFontLst>
    <p:embeddedFont>
      <p:font typeface="맑은 고딕" pitchFamily="50" charset="-127"/>
      <p:regular r:id="rId47"/>
      <p:bold r:id="rId48"/>
    </p:embeddedFont>
    <p:embeddedFont>
      <p:font typeface="Roboto" charset="0"/>
      <p:regular r:id="rId49"/>
      <p:bold r:id="rId50"/>
      <p:italic r:id="rId51"/>
      <p:boldItalic r:id="rId52"/>
    </p:embeddedFont>
    <p:embeddedFont>
      <p:font typeface="배달의민족 한나체 Air" pitchFamily="50" charset="-127"/>
      <p:regular r:id="rId53"/>
    </p:embeddedFont>
    <p:embeddedFont>
      <p:font typeface="Barlow Condensed" charset="0"/>
      <p:regular r:id="rId54"/>
      <p:bold r:id="rId55"/>
      <p:italic r:id="rId56"/>
      <p:boldItalic r:id="rId57"/>
    </p:embeddedFont>
    <p:embeddedFont>
      <p:font typeface="Aldrich" charset="0"/>
      <p:regular r:id="rId58"/>
    </p:embeddedFont>
    <p:embeddedFont>
      <p:font typeface="Calibri" pitchFamily="34" charset="0"/>
      <p:regular r:id="rId59"/>
      <p:bold r:id="rId60"/>
      <p:italic r:id="rId61"/>
      <p:boldItalic r:id="rId62"/>
    </p:embeddedFont>
    <p:embeddedFont>
      <p:font typeface="Lexend Deca" charset="0"/>
      <p:regular r:id="rId63"/>
    </p:embeddedFont>
    <p:embeddedFont>
      <p:font typeface="Abril Fatface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FDD769"/>
    <a:srgbClr val="434343"/>
    <a:srgbClr val="1154C5"/>
    <a:srgbClr val="F7F0ED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4" autoAdjust="0"/>
    <p:restoredTop sz="94660"/>
  </p:normalViewPr>
  <p:slideViewPr>
    <p:cSldViewPr snapToGrid="0">
      <p:cViewPr varScale="1">
        <p:scale>
          <a:sx n="57" d="100"/>
          <a:sy n="57" d="100"/>
        </p:scale>
        <p:origin x="-907" y="-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3911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5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093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3306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264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327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07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74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125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7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9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901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238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08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95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87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398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591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51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971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524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27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89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680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18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337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39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3675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29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1209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719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100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45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895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5271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2817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526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69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553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8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041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408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87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3" name="Google Shape;13;p2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10714074" flipH="1">
            <a:off x="3708724" y="20202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2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2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428347" y="3914096"/>
            <a:ext cx="7335300" cy="537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 descr="Magnifying glass with solid fill"/>
          <p:cNvSpPr/>
          <p:nvPr/>
        </p:nvSpPr>
        <p:spPr>
          <a:xfrm>
            <a:off x="2673098" y="4073422"/>
            <a:ext cx="266918" cy="267128"/>
          </a:xfrm>
          <a:custGeom>
            <a:avLst/>
            <a:gdLst/>
            <a:ahLst/>
            <a:cxnLst/>
            <a:rect l="l" t="t" r="r" b="b"/>
            <a:pathLst>
              <a:path w="751881" h="752474" extrusionOk="0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9380922" y="4047351"/>
            <a:ext cx="149604" cy="293698"/>
            <a:chOff x="9949398" y="2089191"/>
            <a:chExt cx="854393" cy="1677317"/>
          </a:xfrm>
        </p:grpSpPr>
        <p:sp>
          <p:nvSpPr>
            <p:cNvPr id="31" name="Google Shape;31;p2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name="adj" fmla="val 50000"/>
              </a:avLst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949398" y="2759073"/>
              <a:ext cx="854393" cy="609219"/>
            </a:xfrm>
            <a:custGeom>
              <a:avLst/>
              <a:gdLst/>
              <a:ahLst/>
              <a:cxnLst/>
              <a:rect l="l" t="t" r="r" b="b"/>
              <a:pathLst>
                <a:path w="438150" h="312420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35" name="Google Shape;35;p2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2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2"/>
          <p:cNvSpPr txBox="1">
            <a:spLocks noGrp="1"/>
          </p:cNvSpPr>
          <p:nvPr>
            <p:ph type="title"/>
          </p:nvPr>
        </p:nvSpPr>
        <p:spPr>
          <a:xfrm>
            <a:off x="415600" y="1279170"/>
            <a:ext cx="11360700" cy="243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3111225" y="3884225"/>
            <a:ext cx="61056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s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5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03" name="Google Shape;103;p5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5"/>
          <p:cNvSpPr/>
          <p:nvPr/>
        </p:nvSpPr>
        <p:spPr>
          <a:xfrm rot="10714074" flipH="1">
            <a:off x="9134060" y="18739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>
              <a:alpha val="262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8100000" flipH="1">
            <a:off x="6003678" y="188846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0" y="69803"/>
            <a:ext cx="12192000" cy="6788197"/>
          </a:xfrm>
          <a:custGeom>
            <a:avLst/>
            <a:gdLst/>
            <a:ahLst/>
            <a:cxnLst/>
            <a:rect l="l" t="t" r="r" b="b"/>
            <a:pathLst>
              <a:path w="12192000" h="6788197" extrusionOk="0">
                <a:moveTo>
                  <a:pt x="6360982" y="0"/>
                </a:moveTo>
                <a:lnTo>
                  <a:pt x="8864151" y="0"/>
                </a:lnTo>
                <a:cubicBezTo>
                  <a:pt x="8922254" y="0"/>
                  <a:pt x="8959401" y="38168"/>
                  <a:pt x="8960354" y="97329"/>
                </a:cubicBezTo>
                <a:lnTo>
                  <a:pt x="8960354" y="274810"/>
                </a:lnTo>
                <a:cubicBezTo>
                  <a:pt x="8960354" y="350192"/>
                  <a:pt x="8993691" y="383590"/>
                  <a:pt x="9067986" y="383590"/>
                </a:cubicBezTo>
                <a:lnTo>
                  <a:pt x="12192000" y="383158"/>
                </a:lnTo>
                <a:lnTo>
                  <a:pt x="12192000" y="6782252"/>
                </a:lnTo>
                <a:lnTo>
                  <a:pt x="0" y="6788197"/>
                </a:lnTo>
                <a:lnTo>
                  <a:pt x="0" y="397489"/>
                </a:lnTo>
                <a:lnTo>
                  <a:pt x="6151431" y="382635"/>
                </a:lnTo>
                <a:cubicBezTo>
                  <a:pt x="6231441" y="382635"/>
                  <a:pt x="6263826" y="350192"/>
                  <a:pt x="6263826" y="270994"/>
                </a:cubicBezTo>
                <a:lnTo>
                  <a:pt x="6263826" y="99237"/>
                </a:lnTo>
                <a:cubicBezTo>
                  <a:pt x="6263826" y="37214"/>
                  <a:pt x="6300974" y="0"/>
                  <a:pt x="63609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5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5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 rot="8100000" flipH="1">
            <a:off x="8709584" y="190352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5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122" name="Google Shape;122;p5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5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196400" y="138392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96375" y="278822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28" name="Google Shape;128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>
  <p:cSld name="Hom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3" name="Google Shape;13;p2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10714074" flipH="1">
            <a:off x="3708724" y="20202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2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2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428347" y="3914096"/>
            <a:ext cx="7335300" cy="537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7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 descr="Magnifying glass with solid fill"/>
          <p:cNvSpPr/>
          <p:nvPr/>
        </p:nvSpPr>
        <p:spPr>
          <a:xfrm>
            <a:off x="2673098" y="4073422"/>
            <a:ext cx="266918" cy="267128"/>
          </a:xfrm>
          <a:custGeom>
            <a:avLst/>
            <a:gdLst/>
            <a:ahLst/>
            <a:cxnLst/>
            <a:rect l="l" t="t" r="r" b="b"/>
            <a:pathLst>
              <a:path w="751881" h="752474" extrusionOk="0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9380922" y="4047351"/>
            <a:ext cx="149604" cy="293698"/>
            <a:chOff x="9949398" y="2089191"/>
            <a:chExt cx="854393" cy="1677317"/>
          </a:xfrm>
        </p:grpSpPr>
        <p:sp>
          <p:nvSpPr>
            <p:cNvPr id="31" name="Google Shape;31;p2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name="adj" fmla="val 50000"/>
              </a:avLst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949398" y="2759073"/>
              <a:ext cx="854393" cy="609219"/>
            </a:xfrm>
            <a:custGeom>
              <a:avLst/>
              <a:gdLst/>
              <a:ahLst/>
              <a:cxnLst/>
              <a:rect l="l" t="t" r="r" b="b"/>
              <a:pathLst>
                <a:path w="438150" h="312420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35" name="Google Shape;35;p2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36;p2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2"/>
          <p:cNvSpPr txBox="1">
            <a:spLocks noGrp="1"/>
          </p:cNvSpPr>
          <p:nvPr>
            <p:ph type="title"/>
          </p:nvPr>
        </p:nvSpPr>
        <p:spPr>
          <a:xfrm>
            <a:off x="415600" y="1279170"/>
            <a:ext cx="11360700" cy="243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3111225" y="3884225"/>
            <a:ext cx="61056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75707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75707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615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s">
  <p:cSld name="Tab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/>
          <p:nvPr/>
        </p:nvSpPr>
        <p:spPr>
          <a:xfrm>
            <a:off x="0" y="89535"/>
            <a:ext cx="12192000" cy="6768465"/>
          </a:xfrm>
          <a:custGeom>
            <a:avLst/>
            <a:gdLst/>
            <a:ahLst/>
            <a:cxnLst/>
            <a:rect l="l" t="t" r="r" b="b"/>
            <a:pathLst>
              <a:path w="12192000" h="6768465" extrusionOk="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 rot="8100000" flipH="1">
            <a:off x="3312184" y="191568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5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03" name="Google Shape;103;p5"/>
            <p:cNvSpPr/>
            <p:nvPr/>
          </p:nvSpPr>
          <p:spPr>
            <a:xfrm>
              <a:off x="6032158" y="3367087"/>
              <a:ext cx="126733" cy="127659"/>
            </a:xfrm>
            <a:custGeom>
              <a:avLst/>
              <a:gdLst/>
              <a:ahLst/>
              <a:cxnLst/>
              <a:rect l="l" t="t" r="r" b="b"/>
              <a:pathLst>
                <a:path w="126733" h="127659" extrusionOk="0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810250" y="3368039"/>
              <a:ext cx="122895" cy="122898"/>
            </a:xfrm>
            <a:custGeom>
              <a:avLst/>
              <a:gdLst/>
              <a:ahLst/>
              <a:cxnLst/>
              <a:rect l="l" t="t" r="r" b="b"/>
              <a:pathLst>
                <a:path w="122895" h="122898" extrusionOk="0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259805" y="3368039"/>
              <a:ext cx="122921" cy="122898"/>
            </a:xfrm>
            <a:custGeom>
              <a:avLst/>
              <a:gdLst/>
              <a:ahLst/>
              <a:cxnLst/>
              <a:rect l="l" t="t" r="r" b="b"/>
              <a:pathLst>
                <a:path w="122921" h="122898" extrusionOk="0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5"/>
          <p:cNvSpPr/>
          <p:nvPr/>
        </p:nvSpPr>
        <p:spPr>
          <a:xfrm rot="10714074" flipH="1">
            <a:off x="9134060" y="187391"/>
            <a:ext cx="147313" cy="147313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-1" y="81915"/>
            <a:ext cx="12192001" cy="6776085"/>
          </a:xfrm>
          <a:custGeom>
            <a:avLst/>
            <a:gdLst/>
            <a:ahLst/>
            <a:cxnLst/>
            <a:rect l="l" t="t" r="r" b="b"/>
            <a:pathLst>
              <a:path w="12192001" h="6776085" extrusionOk="0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>
              <a:alpha val="262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8100000" flipH="1">
            <a:off x="6003678" y="188846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0" y="69803"/>
            <a:ext cx="12192000" cy="6788197"/>
          </a:xfrm>
          <a:custGeom>
            <a:avLst/>
            <a:gdLst/>
            <a:ahLst/>
            <a:cxnLst/>
            <a:rect l="l" t="t" r="r" b="b"/>
            <a:pathLst>
              <a:path w="12192000" h="6788197" extrusionOk="0">
                <a:moveTo>
                  <a:pt x="6360982" y="0"/>
                </a:moveTo>
                <a:lnTo>
                  <a:pt x="8864151" y="0"/>
                </a:lnTo>
                <a:cubicBezTo>
                  <a:pt x="8922254" y="0"/>
                  <a:pt x="8959401" y="38168"/>
                  <a:pt x="8960354" y="97329"/>
                </a:cubicBezTo>
                <a:lnTo>
                  <a:pt x="8960354" y="274810"/>
                </a:lnTo>
                <a:cubicBezTo>
                  <a:pt x="8960354" y="350192"/>
                  <a:pt x="8993691" y="383590"/>
                  <a:pt x="9067986" y="383590"/>
                </a:cubicBezTo>
                <a:lnTo>
                  <a:pt x="12192000" y="383158"/>
                </a:lnTo>
                <a:lnTo>
                  <a:pt x="12192000" y="6782252"/>
                </a:lnTo>
                <a:lnTo>
                  <a:pt x="0" y="6788197"/>
                </a:lnTo>
                <a:lnTo>
                  <a:pt x="0" y="397489"/>
                </a:lnTo>
                <a:lnTo>
                  <a:pt x="6151431" y="382635"/>
                </a:lnTo>
                <a:cubicBezTo>
                  <a:pt x="6231441" y="382635"/>
                  <a:pt x="6263826" y="350192"/>
                  <a:pt x="6263826" y="270994"/>
                </a:cubicBezTo>
                <a:lnTo>
                  <a:pt x="6263826" y="99237"/>
                </a:lnTo>
                <a:cubicBezTo>
                  <a:pt x="6263826" y="37214"/>
                  <a:pt x="6300974" y="0"/>
                  <a:pt x="63609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5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5"/>
          <p:cNvSpPr/>
          <p:nvPr/>
        </p:nvSpPr>
        <p:spPr>
          <a:xfrm>
            <a:off x="909118" y="666560"/>
            <a:ext cx="208279" cy="202230"/>
          </a:xfrm>
          <a:custGeom>
            <a:avLst/>
            <a:gdLst/>
            <a:ahLst/>
            <a:cxnLst/>
            <a:rect l="l" t="t" r="r" b="b"/>
            <a:pathLst>
              <a:path w="149304" h="144968" extrusionOk="0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1978391" y="641508"/>
            <a:ext cx="52330" cy="40950"/>
          </a:xfrm>
          <a:custGeom>
            <a:avLst/>
            <a:gdLst/>
            <a:ahLst/>
            <a:cxnLst/>
            <a:rect l="l" t="t" r="r" b="b"/>
            <a:pathLst>
              <a:path w="39052" h="30560" extrusionOk="0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-5400000">
            <a:off x="520974" y="680341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5400000">
            <a:off x="206813" y="680338"/>
            <a:ext cx="177086" cy="197951"/>
          </a:xfrm>
          <a:custGeom>
            <a:avLst/>
            <a:gdLst/>
            <a:ahLst/>
            <a:cxnLst/>
            <a:rect l="l" t="t" r="r" b="b"/>
            <a:pathLst>
              <a:path w="277782" h="310512" extrusionOk="0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2004357" y="1037272"/>
            <a:ext cx="12620" cy="5792571"/>
          </a:xfrm>
          <a:custGeom>
            <a:avLst/>
            <a:gdLst/>
            <a:ahLst/>
            <a:cxnLst/>
            <a:rect l="l" t="t" r="r" b="b"/>
            <a:pathLst>
              <a:path w="12620" h="3836140" extrusionOk="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1978391" y="793297"/>
            <a:ext cx="52330" cy="39762"/>
          </a:xfrm>
          <a:custGeom>
            <a:avLst/>
            <a:gdLst/>
            <a:ahLst/>
            <a:cxnLst/>
            <a:rect l="l" t="t" r="r" b="b"/>
            <a:pathLst>
              <a:path w="39052" h="29673" extrusionOk="0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1978391" y="716812"/>
            <a:ext cx="52330" cy="39675"/>
          </a:xfrm>
          <a:custGeom>
            <a:avLst/>
            <a:gdLst/>
            <a:ahLst/>
            <a:cxnLst/>
            <a:rect l="l" t="t" r="r" b="b"/>
            <a:pathLst>
              <a:path w="39052" h="29608" extrusionOk="0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 rot="8100000" flipH="1">
            <a:off x="8709584" y="190352"/>
            <a:ext cx="145786" cy="145786"/>
          </a:xfrm>
          <a:custGeom>
            <a:avLst/>
            <a:gdLst/>
            <a:ahLst/>
            <a:cxnLst/>
            <a:rect l="l" t="t" r="r" b="b"/>
            <a:pathLst>
              <a:path w="1472666" h="1472666" extrusionOk="0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2031981" y="1086731"/>
            <a:ext cx="131778" cy="2267754"/>
          </a:xfrm>
          <a:custGeom>
            <a:avLst/>
            <a:gdLst/>
            <a:ahLst/>
            <a:cxnLst/>
            <a:rect l="l" t="t" r="r" b="b"/>
            <a:pathLst>
              <a:path w="90725" h="2256472" extrusionOk="0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5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122" name="Google Shape;122;p5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3" name="Google Shape;123;p5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247" extrusionOk="0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4265" extrusionOk="0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196400" y="138392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96375" y="278822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28" name="Google Shape;128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5519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990662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instagram.com/slidesmania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Tynxth" TargetMode="External"/><Relationship Id="rId5" Type="http://schemas.openxmlformats.org/officeDocument/2006/relationships/slide" Target="slide2.xml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Tynxth" TargetMode="External"/><Relationship Id="rId5" Type="http://schemas.openxmlformats.org/officeDocument/2006/relationships/slide" Target="slide2.xml"/><Relationship Id="rId4" Type="http://schemas.openxmlformats.org/officeDocument/2006/relationships/image" Target="../media/image14.png"/><Relationship Id="rId9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Tynxth" TargetMode="External"/><Relationship Id="rId5" Type="http://schemas.openxmlformats.org/officeDocument/2006/relationships/slide" Target="slide2.xml"/><Relationship Id="rId4" Type="http://schemas.openxmlformats.org/officeDocument/2006/relationships/image" Target="../media/image17.png"/><Relationship Id="rId9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slide" Target="slide2.xml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slide" Target="slide2.xml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slide" Target="slide2.xml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slide" Target="slide2.xml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slide" Target="slide2.xml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.xml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2.xml"/><Relationship Id="rId7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://bit.ly/33VAFh3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bit.ly/30B07Gq" TargetMode="External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41.png"/><Relationship Id="rId10" Type="http://schemas.openxmlformats.org/officeDocument/2006/relationships/hyperlink" Target="http://bit.ly/2Tynxth" TargetMode="External"/><Relationship Id="rId4" Type="http://schemas.openxmlformats.org/officeDocument/2006/relationships/image" Target="../media/image40.png"/><Relationship Id="rId9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image" Target="../media/image42.png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44.png"/><Relationship Id="rId10" Type="http://schemas.openxmlformats.org/officeDocument/2006/relationships/hyperlink" Target="http://bit.ly/2Tynxth" TargetMode="External"/><Relationship Id="rId4" Type="http://schemas.openxmlformats.org/officeDocument/2006/relationships/image" Target="../media/image43.png"/><Relationship Id="rId9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hyperlink" Target="http://bit.ly/2Tynxth" TargetMode="External"/><Relationship Id="rId4" Type="http://schemas.openxmlformats.org/officeDocument/2006/relationships/image" Target="../media/image46.png"/><Relationship Id="rId9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49.png"/><Relationship Id="rId7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0B07Gq" TargetMode="External"/><Relationship Id="rId5" Type="http://schemas.openxmlformats.org/officeDocument/2006/relationships/slide" Target="slide2.xml"/><Relationship Id="rId4" Type="http://schemas.openxmlformats.org/officeDocument/2006/relationships/image" Target="../media/image50.png"/><Relationship Id="rId9" Type="http://schemas.openxmlformats.org/officeDocument/2006/relationships/hyperlink" Target="http://bit.ly/2Tynxt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nxth" TargetMode="External"/><Relationship Id="rId3" Type="http://schemas.openxmlformats.org/officeDocument/2006/relationships/image" Target="../media/image51.png"/><Relationship Id="rId7" Type="http://schemas.openxmlformats.org/officeDocument/2006/relationships/slide" Target="slide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slide" Target="slide2.xml"/><Relationship Id="rId9" Type="http://schemas.openxmlformats.org/officeDocument/2006/relationships/image" Target="../media/image5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2Tynxt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8;p7">
            <a:hlinkClick r:id="rId3"/>
            <a:extLst>
              <a:ext uri="{FF2B5EF4-FFF2-40B4-BE49-F238E27FC236}">
                <a16:creationId xmlns:a16="http://schemas.microsoft.com/office/drawing/2014/main" xmlns="" id="{F4C5928A-5194-42B0-9550-8993968C8855}"/>
              </a:ext>
            </a:extLst>
          </p:cNvPr>
          <p:cNvSpPr/>
          <p:nvPr/>
        </p:nvSpPr>
        <p:spPr>
          <a:xfrm>
            <a:off x="5104987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7">
            <a:hlinkClick r:id="rId3"/>
          </p:cNvPr>
          <p:cNvSpPr/>
          <p:nvPr/>
        </p:nvSpPr>
        <p:spPr>
          <a:xfrm>
            <a:off x="6280763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7"/>
          <p:cNvSpPr/>
          <p:nvPr/>
        </p:nvSpPr>
        <p:spPr>
          <a:xfrm>
            <a:off x="3891413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subTitle" idx="1"/>
          </p:nvPr>
        </p:nvSpPr>
        <p:spPr>
          <a:xfrm>
            <a:off x="3111225" y="3884225"/>
            <a:ext cx="6105600" cy="53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Want Day </a:t>
            </a:r>
            <a:r>
              <a:rPr lang="en" sz="1600" dirty="0"/>
              <a:t>// t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묵음이야</a:t>
            </a:r>
            <a:endParaRPr sz="2000" dirty="0"/>
          </a:p>
        </p:txBody>
      </p:sp>
      <p:sp>
        <p:nvSpPr>
          <p:cNvPr id="144" name="Google Shape;144;p7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나에게 꼭 맞는 취미를 찾고 싶다면</a:t>
            </a:r>
            <a:r>
              <a:rPr lang="en" sz="1400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…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64250" y="1843699"/>
            <a:ext cx="11360700" cy="19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accent4"/>
                </a:solidFill>
              </a:rPr>
              <a:t>O</a:t>
            </a:r>
            <a:r>
              <a:rPr lang="en" sz="8800" dirty="0">
                <a:solidFill>
                  <a:schemeClr val="accent2"/>
                </a:solidFill>
              </a:rPr>
              <a:t>n</a:t>
            </a:r>
            <a:r>
              <a:rPr lang="en" sz="8800" dirty="0">
                <a:solidFill>
                  <a:schemeClr val="accent1"/>
                </a:solidFill>
              </a:rPr>
              <a:t>e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4"/>
                </a:solidFill>
              </a:rPr>
              <a:t>B</a:t>
            </a:r>
            <a:r>
              <a:rPr lang="en" sz="8800" dirty="0">
                <a:solidFill>
                  <a:schemeClr val="accent2"/>
                </a:solidFill>
              </a:rPr>
              <a:t>i</a:t>
            </a:r>
            <a:r>
              <a:rPr lang="en" sz="8800" dirty="0">
                <a:solidFill>
                  <a:schemeClr val="accent1"/>
                </a:solidFill>
              </a:rPr>
              <a:t>t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4"/>
                </a:solidFill>
              </a:rPr>
              <a:t>C</a:t>
            </a:r>
            <a:r>
              <a:rPr lang="en" sz="8800" dirty="0">
                <a:solidFill>
                  <a:schemeClr val="accent2"/>
                </a:solidFill>
              </a:rPr>
              <a:t>l</a:t>
            </a:r>
            <a:r>
              <a:rPr lang="en" sz="8800" dirty="0">
                <a:solidFill>
                  <a:schemeClr val="accent1"/>
                </a:solidFill>
              </a:rPr>
              <a:t>a</a:t>
            </a:r>
            <a:r>
              <a:rPr lang="en" sz="8800" dirty="0">
                <a:solidFill>
                  <a:schemeClr val="accent3"/>
                </a:solidFill>
              </a:rPr>
              <a:t>ss</a:t>
            </a:r>
            <a:endParaRPr sz="8800" dirty="0">
              <a:solidFill>
                <a:schemeClr val="accent4"/>
              </a:solidFill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706837" y="5735925"/>
            <a:ext cx="97575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 Medium"/>
                <a:sym typeface="Roboto Medium"/>
              </a:rPr>
              <a:t>채호연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 Medium"/>
              <a:sym typeface="Roboto Medi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 Medium"/>
                <a:sym typeface="Roboto Medium"/>
              </a:rPr>
              <a:t>팀장</a:t>
            </a:r>
            <a:endParaRPr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 Medium"/>
              <a:sym typeface="Roboto Medium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7456538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4">
            <a:alphaModFix/>
          </a:blip>
          <a:srcRect l="18903" r="70675"/>
          <a:stretch/>
        </p:blipFill>
        <p:spPr>
          <a:xfrm>
            <a:off x="4994419" y="3995300"/>
            <a:ext cx="3248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B6AD8F4-1ED7-41F9-A357-FA1123EB75E3}"/>
              </a:ext>
            </a:extLst>
          </p:cNvPr>
          <p:cNvSpPr/>
          <p:nvPr/>
        </p:nvSpPr>
        <p:spPr>
          <a:xfrm>
            <a:off x="5367647" y="6477990"/>
            <a:ext cx="1422340" cy="30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151;p7">
            <a:extLst>
              <a:ext uri="{FF2B5EF4-FFF2-40B4-BE49-F238E27FC236}">
                <a16:creationId xmlns:a16="http://schemas.microsoft.com/office/drawing/2014/main" xmlns="" id="{9C22C0C9-411B-45AE-A0A6-482AA8DE5ECE}"/>
              </a:ext>
            </a:extLst>
          </p:cNvPr>
          <p:cNvSpPr txBox="1"/>
          <p:nvPr/>
        </p:nvSpPr>
        <p:spPr>
          <a:xfrm>
            <a:off x="4895212" y="5735925"/>
            <a:ext cx="97575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 Medium"/>
                <a:sym typeface="Roboto Medium"/>
              </a:rPr>
              <a:t>정다예</a:t>
            </a:r>
            <a:endParaRPr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 Medium"/>
              <a:sym typeface="Roboto Medium"/>
            </a:endParaRPr>
          </a:p>
        </p:txBody>
      </p:sp>
      <p:sp>
        <p:nvSpPr>
          <p:cNvPr id="19" name="Google Shape;151;p7">
            <a:extLst>
              <a:ext uri="{FF2B5EF4-FFF2-40B4-BE49-F238E27FC236}">
                <a16:creationId xmlns:a16="http://schemas.microsoft.com/office/drawing/2014/main" xmlns="" id="{6F86DA3B-B2F6-46E1-B486-DC00FE606475}"/>
              </a:ext>
            </a:extLst>
          </p:cNvPr>
          <p:cNvSpPr txBox="1"/>
          <p:nvPr/>
        </p:nvSpPr>
        <p:spPr>
          <a:xfrm>
            <a:off x="7271963" y="5735925"/>
            <a:ext cx="97575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 Medium"/>
                <a:sym typeface="Roboto Medium"/>
              </a:rPr>
              <a:t>성종원</a:t>
            </a:r>
            <a:endParaRPr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 Medium"/>
              <a:sym typeface="Roboto Medium"/>
            </a:endParaRPr>
          </a:p>
        </p:txBody>
      </p:sp>
      <p:sp>
        <p:nvSpPr>
          <p:cNvPr id="20" name="Google Shape;151;p7">
            <a:extLst>
              <a:ext uri="{FF2B5EF4-FFF2-40B4-BE49-F238E27FC236}">
                <a16:creationId xmlns:a16="http://schemas.microsoft.com/office/drawing/2014/main" xmlns="" id="{83734C2A-B02D-4911-9E6E-AC81A8D0133C}"/>
              </a:ext>
            </a:extLst>
          </p:cNvPr>
          <p:cNvSpPr txBox="1"/>
          <p:nvPr/>
        </p:nvSpPr>
        <p:spPr>
          <a:xfrm>
            <a:off x="6083587" y="5735925"/>
            <a:ext cx="97575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 Medium"/>
                <a:sym typeface="Roboto Medium"/>
              </a:rPr>
              <a:t>류한성</a:t>
            </a:r>
            <a:endParaRPr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 Medium"/>
              <a:sym typeface="Roboto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389C226-0EB8-429B-A675-BC2086973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61" y="5169923"/>
            <a:ext cx="402909" cy="402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742266B-AD9C-4A22-BC58-7E7C1CFC0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838" y="5182885"/>
            <a:ext cx="360000" cy="3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74BDF66-1381-4AAE-92C3-A07ECD95D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063" y="5169923"/>
            <a:ext cx="385924" cy="385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83E4D2C-C181-4934-88CB-488365C93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009" y="5169923"/>
            <a:ext cx="406555" cy="406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DD5A23C-D2FC-4E41-AF00-E9DF40208CDD}"/>
              </a:ext>
            </a:extLst>
          </p:cNvPr>
          <p:cNvSpPr txBox="1"/>
          <p:nvPr/>
        </p:nvSpPr>
        <p:spPr>
          <a:xfrm>
            <a:off x="4253084" y="2991610"/>
            <a:ext cx="3583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취</a:t>
            </a:r>
            <a:r>
              <a:rPr lang="ko-KR" altLang="en-US" sz="3200" b="1" dirty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미</a:t>
            </a:r>
            <a:r>
              <a:rPr lang="ko-KR" altLang="en-US" sz="32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를 </a:t>
            </a:r>
            <a:r>
              <a:rPr lang="ko-KR" altLang="en-US" sz="3200" b="1" dirty="0">
                <a:solidFill>
                  <a:schemeClr val="accent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위</a:t>
            </a:r>
            <a:r>
              <a:rPr lang="ko-KR" altLang="en-US" sz="32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한 </a:t>
            </a:r>
            <a:r>
              <a:rPr lang="ko-KR" altLang="en-US" sz="3200" b="1" dirty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작</a:t>
            </a:r>
            <a:r>
              <a:rPr lang="ko-KR" altLang="en-US" sz="3200" b="1" dirty="0">
                <a:solidFill>
                  <a:schemeClr val="accent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은 </a:t>
            </a:r>
            <a:r>
              <a:rPr lang="ko-KR" altLang="en-US" sz="3200" b="1" dirty="0">
                <a:solidFill>
                  <a:schemeClr val="accent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시</a:t>
            </a:r>
            <a:r>
              <a:rPr lang="ko-KR" altLang="en-US" sz="32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작</a:t>
            </a:r>
            <a:endParaRPr lang="ko-KR" altLang="en-US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3658069" cy="731190"/>
            <a:chOff x="516923" y="1689434"/>
            <a:chExt cx="3603589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2826957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InputReader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code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02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585331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62000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readString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()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6F2BF9-59BD-4FB5-B885-5393813C4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8" y="2780094"/>
            <a:ext cx="5769925" cy="3257297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D4956EE2-42AB-4DAF-BE00-8712B0CBDC7D}"/>
              </a:ext>
            </a:extLst>
          </p:cNvPr>
          <p:cNvCxnSpPr>
            <a:cxnSpLocks/>
          </p:cNvCxnSpPr>
          <p:nvPr/>
        </p:nvCxnSpPr>
        <p:spPr>
          <a:xfrm flipV="1">
            <a:off x="743722" y="5341336"/>
            <a:ext cx="5346416" cy="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79651" y="5738183"/>
            <a:ext cx="4926990" cy="6567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readLine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메소드의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리턴 값은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String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타입으로 고정되기 때문에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int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타입으로 입력 받기 위해서는 형 변환 필요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43047" y="5008665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658284" y="5043341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readInteger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()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8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97511" y="3329348"/>
            <a:ext cx="4926990" cy="14387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InputStreamReader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: byte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타입 데이터를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char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타입으로 변환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BufferedReader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 : Buffer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를 통해 한 곳에 저장된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char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타입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		         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데이터를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String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타입으로 입력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try/catch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또는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throws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IOException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으로 예외처리 필수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6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3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4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9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4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7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8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9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100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altLang="ko-KR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3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4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5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6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7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8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9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10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4758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4506057" cy="731190"/>
            <a:chOff x="516923" y="1689434"/>
            <a:chExt cx="4438949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3662317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0" lang="en-US" altLang="ko-KR" sz="2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HomeScreen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(1/3)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03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5F135E7-52D3-48D3-BE89-A8379895F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75" y="2437741"/>
            <a:ext cx="4366942" cy="420773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D4956EE2-42AB-4DAF-BE00-8712B0CBDC7D}"/>
              </a:ext>
            </a:extLst>
          </p:cNvPr>
          <p:cNvCxnSpPr>
            <a:cxnSpLocks/>
          </p:cNvCxnSpPr>
          <p:nvPr/>
        </p:nvCxnSpPr>
        <p:spPr>
          <a:xfrm flipV="1">
            <a:off x="1499303" y="4861552"/>
            <a:ext cx="4127051" cy="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205;p9">
            <a:extLst>
              <a:ext uri="{FF2B5EF4-FFF2-40B4-BE49-F238E27FC236}">
                <a16:creationId xmlns:a16="http://schemas.microsoft.com/office/drawing/2014/main" xmlns="" id="{89029EA1-5D1E-4CAB-A2D4-79F1374A5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79651" y="2736552"/>
            <a:ext cx="4926990" cy="1315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인스턴스 생성 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private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선언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new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연산자를 통한 객체 생성 제약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static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메소드인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getInstance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통해서만 객체 반환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4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79651" y="5058242"/>
            <a:ext cx="4926990" cy="15872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로그인과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비로그인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상태의 홈 화면 구성을 달리하기 위해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boolean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타입 </a:t>
            </a:r>
            <a:r>
              <a:rPr lang="ko-KR" altLang="en-US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 </a:t>
            </a:r>
            <a:r>
              <a:rPr lang="en-US" altLang="ko-KR" dirty="0" err="1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isLogin</a:t>
            </a:r>
            <a:r>
              <a:rPr lang="ko-KR" altLang="en-US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선언</a:t>
            </a:r>
            <a:endParaRPr lang="en-US" altLang="ko-KR" dirty="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true -&gt; </a:t>
            </a:r>
            <a:r>
              <a:rPr lang="ko-KR" altLang="en-US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로그인 상태</a:t>
            </a:r>
            <a:r>
              <a:rPr lang="en-US" altLang="ko-KR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memHome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false</a:t>
            </a:r>
            <a:r>
              <a:rPr kumimoji="0" lang="en-US" altLang="ko-KR" sz="1500" b="0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en-US" altLang="ko-KR" sz="15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-&gt;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비로그인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상태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,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nonMemHome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43047" y="4328724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658284" y="436340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main()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5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3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4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5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7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8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altLang="ko-KR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0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1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3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5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7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8075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6F2BF9-59BD-4FB5-B885-5393813C4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6"/>
          <a:stretch/>
        </p:blipFill>
        <p:spPr>
          <a:xfrm>
            <a:off x="547510" y="2479252"/>
            <a:ext cx="4517392" cy="41819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521" y="2479252"/>
            <a:ext cx="2857813" cy="17671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5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5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4581399" cy="731190"/>
            <a:chOff x="516923" y="1689434"/>
            <a:chExt cx="4513168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3736536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0" lang="en-US" altLang="ko-KR" sz="2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HomeScreen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(2/3)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04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585331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620007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nonMemHome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()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8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97511" y="3329347"/>
            <a:ext cx="4926990" cy="31066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비로그인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시 보이는 홈 화면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1.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BitClassInfo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클래스의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classMenu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 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member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데이터가 없으므로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null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값 전달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2. Login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클래스의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userLogin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 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로그인 성공 시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memHome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실행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3.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MemberManager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클래스의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createId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NumberFormatException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: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입력 데이터가 숫자 형태가 아닐 시 오류 메시지 출력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5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6;p27">
            <a:hlinkClick r:id="rId6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7;p27">
            <a:hlinkClick r:id="rId7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3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4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5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4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7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8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altLang="ko-KR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0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3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4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5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6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1552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6F2BF9-59BD-4FB5-B885-5393813C4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0"/>
          <a:stretch/>
        </p:blipFill>
        <p:spPr>
          <a:xfrm>
            <a:off x="608973" y="2388264"/>
            <a:ext cx="4335742" cy="43507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2388264"/>
            <a:ext cx="2727145" cy="17136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5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5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4574988" cy="731190"/>
            <a:chOff x="516923" y="1689434"/>
            <a:chExt cx="4506852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3730220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0" lang="en-US" altLang="ko-KR" sz="2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HomeScreen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(3/3)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05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540881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575557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memHome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()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8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97510" y="3284897"/>
            <a:ext cx="5086489" cy="33381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로그인 시 보이는 홈 화면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입력 받은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ID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를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member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에 저장하여 각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메소드에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인수로 전달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1.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BitClassInfo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클래스의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classMenu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2. Member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클래스의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showMyInfo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3.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BitClassInfo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클래스의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showClasses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  인수로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"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MyEnrollClass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“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전달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4.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BitClassManager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클래스의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showCreateClass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9.</a:t>
            </a:r>
            <a:r>
              <a:rPr kumimoji="0" lang="en-US" altLang="ko-KR" sz="15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HomeScreen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클래스의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main()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 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isLogin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에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false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값 전달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-&gt;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nonMemHome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호출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5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6;p27">
            <a:hlinkClick r:id="rId6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7;p27">
            <a:hlinkClick r:id="rId7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3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4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5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4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7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8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altLang="ko-KR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0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3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4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5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6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21585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3414413" cy="731190"/>
            <a:chOff x="516923" y="1689434"/>
            <a:chExt cx="3363562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2586930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Login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(1/2)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06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585331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620007"/>
            <a:ext cx="167706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userLogin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()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6F2BF9-59BD-4FB5-B885-5393813C4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4" y="2438492"/>
            <a:ext cx="4996424" cy="4356609"/>
          </a:xfrm>
          <a:prstGeom prst="rect">
            <a:avLst/>
          </a:prstGeom>
        </p:spPr>
      </p:pic>
      <p:sp>
        <p:nvSpPr>
          <p:cNvPr id="88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97511" y="3329348"/>
            <a:ext cx="4926990" cy="30905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boolean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타입의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-&gt;</a:t>
            </a:r>
            <a:r>
              <a:rPr kumimoji="0" lang="en-US" altLang="ko-KR" sz="15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return false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readString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입력 받은 데이터를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mid,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mpw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에 저장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데이터 베이스의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ClassMember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테이블에서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mid,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mpw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와 모두 일치하는 데이터 검색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lvl="0" indent="0">
              <a:buClr>
                <a:srgbClr val="000000"/>
              </a:buClr>
              <a:buNone/>
              <a:defRPr/>
            </a:pP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getBytes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함수로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mpw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를 </a:t>
            </a:r>
            <a:r>
              <a:rPr lang="en-US" altLang="ko-KR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String </a:t>
            </a:r>
            <a:r>
              <a:rPr lang="ko-KR" altLang="en-US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타입에서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byte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타입으로 변환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Encryption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클래스의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hashing() </a:t>
            </a:r>
            <a:r>
              <a:rPr kumimoji="0" lang="ko-KR" alt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메소드를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통해 암호화된 패스워드를 </a:t>
            </a: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mpw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에 저장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5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3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4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5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4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7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8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altLang="ko-KR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0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3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4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5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6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53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6F2BF9-59BD-4FB5-B885-5393813C4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/>
          <a:stretch/>
        </p:blipFill>
        <p:spPr>
          <a:xfrm>
            <a:off x="726629" y="2786312"/>
            <a:ext cx="5423442" cy="18781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b="16800"/>
          <a:stretch/>
        </p:blipFill>
        <p:spPr>
          <a:xfrm>
            <a:off x="691661" y="5224634"/>
            <a:ext cx="2948973" cy="1341105"/>
          </a:xfrm>
          <a:prstGeom prst="rect">
            <a:avLst/>
          </a:prstGeom>
        </p:spPr>
      </p:pic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5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5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3489754" cy="731190"/>
            <a:chOff x="516923" y="1689434"/>
            <a:chExt cx="3437781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2661149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Login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(2/2)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07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521831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556507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userLogin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D4956EE2-42AB-4DAF-BE00-8712B0CBDC7D}"/>
              </a:ext>
            </a:extLst>
          </p:cNvPr>
          <p:cNvCxnSpPr>
            <a:cxnSpLocks/>
          </p:cNvCxnSpPr>
          <p:nvPr/>
        </p:nvCxnSpPr>
        <p:spPr>
          <a:xfrm>
            <a:off x="771623" y="5075579"/>
            <a:ext cx="547885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79651" y="5788983"/>
            <a:ext cx="4926990" cy="5864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private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변수인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mid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를 사용하기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getter, setter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구현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43047" y="5059465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658284" y="5094141"/>
            <a:ext cx="2464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getMid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(), </a:t>
            </a: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setMid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()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8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97511" y="3265848"/>
            <a:ext cx="4926990" cy="15680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rs.next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()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를 이용하여 데이터 베이스에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select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문 실행 결과와 일치하는 값이 존재하는지 한 줄씩 확인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일치하는 데이터 존재하면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true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 반환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-&gt;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로그인 성공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일치하는 데이터 존재하지 않으면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false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반환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-&gt;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Roboto"/>
              </a:rPr>
              <a:t>로그인 실패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6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6;p27">
            <a:hlinkClick r:id="rId6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7;p27">
            <a:hlinkClick r:id="rId7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3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4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9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4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7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8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9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100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altLang="ko-KR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3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4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5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6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7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8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9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10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9002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F0DD8DC-F629-47E3-A306-C4EAACBBECCB}"/>
              </a:ext>
            </a:extLst>
          </p:cNvPr>
          <p:cNvSpPr txBox="1"/>
          <p:nvPr/>
        </p:nvSpPr>
        <p:spPr>
          <a:xfrm>
            <a:off x="5689331" y="3233199"/>
            <a:ext cx="291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멤버 패키지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620DB52D-0515-45F7-BDAC-938700E6248E}"/>
              </a:ext>
            </a:extLst>
          </p:cNvPr>
          <p:cNvSpPr/>
          <p:nvPr/>
        </p:nvSpPr>
        <p:spPr>
          <a:xfrm>
            <a:off x="3831965" y="2657887"/>
            <a:ext cx="891600" cy="891600"/>
          </a:xfrm>
          <a:prstGeom prst="rect">
            <a:avLst/>
          </a:prstGeom>
          <a:solidFill>
            <a:srgbClr val="F7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45B5DFB-74DC-4709-8491-9571661CDDAD}"/>
              </a:ext>
            </a:extLst>
          </p:cNvPr>
          <p:cNvSpPr txBox="1"/>
          <p:nvPr/>
        </p:nvSpPr>
        <p:spPr>
          <a:xfrm>
            <a:off x="3997893" y="2644170"/>
            <a:ext cx="1718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04</a:t>
            </a:r>
            <a:endParaRPr lang="ko-KR" altLang="en-US" sz="9600" b="1" dirty="0">
              <a:solidFill>
                <a:srgbClr val="4285F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4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5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7;p27">
            <a:hlinkClick r:id="rId5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2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3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4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5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2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3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4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5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6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7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8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99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0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1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2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8271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16923" y="1689434"/>
            <a:ext cx="3241642" cy="728010"/>
            <a:chOff x="516923" y="1689434"/>
            <a:chExt cx="3193360" cy="653365"/>
          </a:xfrm>
        </p:grpSpPr>
        <p:sp>
          <p:nvSpPr>
            <p:cNvPr id="71" name="TextBox 70"/>
            <p:cNvSpPr txBox="1"/>
            <p:nvPr/>
          </p:nvSpPr>
          <p:spPr>
            <a:xfrm>
              <a:off x="1293550" y="1876080"/>
              <a:ext cx="2416732" cy="4667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멤버 패키지 구조</a:t>
              </a:r>
            </a:p>
          </p:txBody>
        </p:sp>
        <p:sp>
          <p:nvSpPr>
            <p:cNvPr id="72" name="타원 71"/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2850" y="1763485"/>
              <a:ext cx="670595" cy="5707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01</a:t>
              </a:r>
              <a:endParaRPr kumimoji="0" lang="ko-KR" altLang="en-US" sz="3600" b="1" i="0" u="none" strike="noStrike" kern="0" cap="none" spc="0" normalizeH="0" baseline="0" noProof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534531" y="2359272"/>
            <a:ext cx="383310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회원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가입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회원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정보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보기 기능을 구현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828408" y="3194412"/>
            <a:ext cx="8527972" cy="2477184"/>
            <a:chOff x="1399261" y="2975337"/>
            <a:chExt cx="8527972" cy="2477184"/>
          </a:xfrm>
        </p:grpSpPr>
        <p:grpSp>
          <p:nvGrpSpPr>
            <p:cNvPr id="8" name="그룹 7"/>
            <p:cNvGrpSpPr/>
            <p:nvPr/>
          </p:nvGrpSpPr>
          <p:grpSpPr>
            <a:xfrm>
              <a:off x="1399261" y="2975337"/>
              <a:ext cx="2451617" cy="532828"/>
              <a:chOff x="1399261" y="2975337"/>
              <a:chExt cx="2451617" cy="532828"/>
            </a:xfrm>
          </p:grpSpPr>
          <p:sp>
            <p:nvSpPr>
              <p:cNvPr id="74" name="사각형: 둥근 모서리 73"/>
              <p:cNvSpPr/>
              <p:nvPr/>
            </p:nvSpPr>
            <p:spPr>
              <a:xfrm>
                <a:off x="1399261" y="2975337"/>
                <a:ext cx="2451617" cy="532828"/>
              </a:xfrm>
              <a:prstGeom prst="roundRect">
                <a:avLst>
                  <a:gd name="adj" fmla="val 16667"/>
                </a:avLst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514498" y="3010013"/>
                <a:ext cx="1186270" cy="44565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배달의민족 한나체 Air"/>
                    <a:ea typeface="배달의민족 한나체 Air"/>
                    <a:cs typeface="Arial"/>
                    <a:sym typeface="Arial"/>
                  </a:rPr>
                  <a:t>Member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403323" y="3947515"/>
              <a:ext cx="2451617" cy="532828"/>
              <a:chOff x="1403323" y="3972407"/>
              <a:chExt cx="2451617" cy="532828"/>
            </a:xfrm>
          </p:grpSpPr>
          <p:sp>
            <p:nvSpPr>
              <p:cNvPr id="76" name="사각형: 둥근 모서리 75"/>
              <p:cNvSpPr/>
              <p:nvPr/>
            </p:nvSpPr>
            <p:spPr>
              <a:xfrm>
                <a:off x="1403323" y="3972407"/>
                <a:ext cx="2451617" cy="532828"/>
              </a:xfrm>
              <a:prstGeom prst="roundRect">
                <a:avLst>
                  <a:gd name="adj" fmla="val 16667"/>
                </a:avLst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518560" y="4007083"/>
                <a:ext cx="1772758" cy="44502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배달의민족 한나체 Air"/>
                    <a:ea typeface="배달의민족 한나체 Air"/>
                    <a:cs typeface="Arial"/>
                    <a:sym typeface="Arial"/>
                  </a:rPr>
                  <a:t>MemberDAO</a:t>
                </a: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1399261" y="4919693"/>
              <a:ext cx="2451617" cy="532828"/>
              <a:chOff x="1399261" y="5021013"/>
              <a:chExt cx="2451617" cy="532828"/>
            </a:xfrm>
          </p:grpSpPr>
          <p:sp>
            <p:nvSpPr>
              <p:cNvPr id="78" name="사각형: 둥근 모서리 77"/>
              <p:cNvSpPr/>
              <p:nvPr/>
            </p:nvSpPr>
            <p:spPr>
              <a:xfrm>
                <a:off x="1399261" y="5021013"/>
                <a:ext cx="2451617" cy="532828"/>
              </a:xfrm>
              <a:prstGeom prst="roundRect">
                <a:avLst>
                  <a:gd name="adj" fmla="val 16667"/>
                </a:avLst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514498" y="5055689"/>
                <a:ext cx="2291170" cy="4444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배달의민족 한나체 Air"/>
                    <a:ea typeface="배달의민족 한나체 Air"/>
                    <a:cs typeface="Arial"/>
                    <a:sym typeface="Arial"/>
                  </a:rPr>
                  <a:t>MemberManager</a:t>
                </a:r>
              </a:p>
            </p:txBody>
          </p:sp>
        </p:grpSp>
        <p:sp>
          <p:nvSpPr>
            <p:cNvPr id="9" name="사각형: 둥근 모서리 8"/>
            <p:cNvSpPr/>
            <p:nvPr/>
          </p:nvSpPr>
          <p:spPr>
            <a:xfrm>
              <a:off x="4723563" y="3108055"/>
              <a:ext cx="5203669" cy="40011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회원 인스턴스 생성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생성자와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getter, setter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구현</a:t>
              </a:r>
            </a:p>
          </p:txBody>
        </p:sp>
        <p:sp>
          <p:nvSpPr>
            <p:cNvPr id="83" name="사각형: 둥근 모서리 82"/>
            <p:cNvSpPr/>
            <p:nvPr/>
          </p:nvSpPr>
          <p:spPr>
            <a:xfrm>
              <a:off x="4723564" y="4080233"/>
              <a:ext cx="5203669" cy="40011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DAO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를 통한 회원정보 생성 및 수정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,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 삭제 등의 </a:t>
              </a:r>
              <a:r>
                <a:rPr kumimoji="0" lang="ko-KR" alt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메소드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 정의</a:t>
              </a:r>
            </a:p>
          </p:txBody>
        </p:sp>
        <p:sp>
          <p:nvSpPr>
            <p:cNvPr id="84" name="사각형: 둥근 모서리 83"/>
            <p:cNvSpPr/>
            <p:nvPr/>
          </p:nvSpPr>
          <p:spPr>
            <a:xfrm>
              <a:off x="4723564" y="5052411"/>
              <a:ext cx="5203669" cy="40011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DAO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를 통해 데이터베이스에 정보를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저장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하거나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불러오는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+mn-cs"/>
                  <a:sym typeface="Arial"/>
                </a:rPr>
                <a:t> 기능 구현 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32486" y="3292583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3932486" y="4270545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932486" y="5248507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9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5" name="Google Shape;227;p27">
            <a:hlinkClick r:id="rId5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8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9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0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1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92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93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4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5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6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7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8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9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0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1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102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3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4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5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6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7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8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9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10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11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12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4034818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7694" y="2617122"/>
            <a:ext cx="3976912" cy="4063366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75613" y="2689973"/>
            <a:ext cx="5476615" cy="2842031"/>
          </a:xfrm>
          <a:prstGeom prst="rect">
            <a:avLst/>
          </a:prstGeom>
        </p:spPr>
      </p:pic>
      <p:sp>
        <p:nvSpPr>
          <p:cNvPr id="90" name="Google Shape;205;p9"/>
          <p:cNvSpPr txBox="1">
            <a:spLocks noGrp="1"/>
          </p:cNvSpPr>
          <p:nvPr>
            <p:ph type="body" idx="1"/>
          </p:nvPr>
        </p:nvSpPr>
        <p:spPr>
          <a:xfrm>
            <a:off x="6228484" y="5426957"/>
            <a:ext cx="4926990" cy="11724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배달의민족 한나체 Air"/>
                <a:ea typeface="배달의민족 한나체 Air"/>
              </a:rPr>
              <a:t>변수를 </a:t>
            </a:r>
            <a:r>
              <a:rPr lang="en-US" altLang="ko-KR" dirty="0">
                <a:latin typeface="배달의민족 한나체 Air"/>
                <a:ea typeface="배달의민족 한나체 Air"/>
              </a:rPr>
              <a:t>private</a:t>
            </a:r>
            <a:r>
              <a:rPr lang="ko-KR" altLang="en-US" dirty="0">
                <a:latin typeface="배달의민족 한나체 Air"/>
                <a:ea typeface="배달의민족 한나체 Air"/>
              </a:rPr>
              <a:t>으로 선언하고 </a:t>
            </a:r>
            <a:r>
              <a:rPr lang="en-US" altLang="ko-KR" dirty="0">
                <a:latin typeface="배달의민족 한나체 Air"/>
                <a:ea typeface="배달의민족 한나체 Air"/>
              </a:rPr>
              <a:t>getter</a:t>
            </a:r>
            <a:r>
              <a:rPr lang="ko-KR" altLang="en-US" dirty="0">
                <a:latin typeface="배달의민족 한나체 Air"/>
                <a:ea typeface="배달의민족 한나체 Air"/>
              </a:rPr>
              <a:t> </a:t>
            </a:r>
            <a:r>
              <a:rPr lang="en-US" altLang="ko-KR" dirty="0">
                <a:latin typeface="배달의민족 한나체 Air"/>
                <a:ea typeface="배달의민족 한나체 Air"/>
              </a:rPr>
              <a:t>&amp; setter </a:t>
            </a:r>
            <a:r>
              <a:rPr lang="ko-KR" altLang="en-US" dirty="0">
                <a:latin typeface="배달의민족 한나체 Air"/>
                <a:ea typeface="배달의민족 한나체 Air"/>
              </a:rPr>
              <a:t>구현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배달의민족 한나체 Air"/>
              <a:ea typeface="배달의민족 한나체 A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>
                <a:latin typeface="배달의민족 한나체 Air"/>
                <a:ea typeface="배달의민족 한나체 Air"/>
              </a:rPr>
              <a:t>멤버 </a:t>
            </a:r>
            <a:r>
              <a:rPr lang="ko-KR" altLang="en-US" dirty="0">
                <a:latin typeface="배달의민족 한나체 Air"/>
                <a:ea typeface="배달의민족 한나체 Air"/>
              </a:rPr>
              <a:t>정보를 저장</a:t>
            </a:r>
            <a:r>
              <a:rPr lang="en-US" altLang="ko-KR" dirty="0">
                <a:latin typeface="배달의민족 한나체 Air"/>
                <a:ea typeface="배달의민족 한나체 Air"/>
              </a:rPr>
              <a:t>, </a:t>
            </a:r>
            <a:r>
              <a:rPr lang="ko-KR" altLang="en-US" dirty="0">
                <a:latin typeface="배달의민족 한나체 Air"/>
                <a:ea typeface="배달의민족 한나체 Air"/>
              </a:rPr>
              <a:t>변경</a:t>
            </a:r>
            <a:r>
              <a:rPr lang="en-US" altLang="ko-KR" dirty="0">
                <a:latin typeface="배달의민족 한나체 Air"/>
                <a:ea typeface="배달의민족 한나체 Air"/>
              </a:rPr>
              <a:t>, </a:t>
            </a:r>
            <a:r>
              <a:rPr lang="ko-KR" altLang="en-US" dirty="0">
                <a:latin typeface="배달의민족 한나체 Air"/>
                <a:ea typeface="배달의민족 한나체 Air"/>
              </a:rPr>
              <a:t>사용하기 위해 여러 종류의 </a:t>
            </a:r>
            <a:r>
              <a:rPr lang="ko-KR" altLang="en-US" dirty="0" err="1">
                <a:latin typeface="배달의민족 한나체 Air"/>
                <a:ea typeface="배달의민족 한나체 Air"/>
              </a:rPr>
              <a:t>생성자</a:t>
            </a:r>
            <a:r>
              <a:rPr lang="ko-KR" altLang="en-US" dirty="0">
                <a:latin typeface="배달의민족 한나체 Air"/>
                <a:ea typeface="배달의민족 한나체 Air"/>
              </a:rPr>
              <a:t> 구현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배달의민족 한나체 Air"/>
                <a:ea typeface="배달의민족 한나체 Air"/>
              </a:rPr>
              <a:t>  </a:t>
            </a:r>
            <a:endParaRPr dirty="0">
              <a:latin typeface="배달의민족 한나체 Air"/>
              <a:ea typeface="배달의민족 한나체 Air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01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2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3" name="Google Shape;226;p27">
            <a:hlinkClick r:id="rId6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4" name="Google Shape;227;p27">
            <a:hlinkClick r:id="rId7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5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6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7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8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109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110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11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12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13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14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15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16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17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18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119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20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21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22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23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24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25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26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27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28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29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16923" y="1689433"/>
            <a:ext cx="3841717" cy="728843"/>
            <a:chOff x="516923" y="1689433"/>
            <a:chExt cx="3841717" cy="728843"/>
          </a:xfrm>
        </p:grpSpPr>
        <p:sp>
          <p:nvSpPr>
            <p:cNvPr id="48" name="TextBox 70"/>
            <p:cNvSpPr txBox="1"/>
            <p:nvPr/>
          </p:nvSpPr>
          <p:spPr>
            <a:xfrm>
              <a:off x="1305292" y="1897401"/>
              <a:ext cx="3053348" cy="520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Member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code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(</a:t>
              </a: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1/3)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endParaRPr>
            </a:p>
          </p:txBody>
        </p:sp>
        <p:sp>
          <p:nvSpPr>
            <p:cNvPr id="49" name="타원 71"/>
            <p:cNvSpPr/>
            <p:nvPr/>
          </p:nvSpPr>
          <p:spPr>
            <a:xfrm>
              <a:off x="516923" y="1689433"/>
              <a:ext cx="528207" cy="579788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50" name="TextBox 72"/>
            <p:cNvSpPr txBox="1"/>
            <p:nvPr/>
          </p:nvSpPr>
          <p:spPr>
            <a:xfrm>
              <a:off x="685359" y="1771945"/>
              <a:ext cx="8766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03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536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6984" y="5066732"/>
            <a:ext cx="5461484" cy="1691255"/>
          </a:xfrm>
          <a:prstGeom prst="rect">
            <a:avLst/>
          </a:prstGeom>
        </p:spPr>
      </p:pic>
      <p:sp>
        <p:nvSpPr>
          <p:cNvPr id="218" name="Google Shape;205;p9"/>
          <p:cNvSpPr txBox="1"/>
          <p:nvPr/>
        </p:nvSpPr>
        <p:spPr>
          <a:xfrm>
            <a:off x="6579650" y="2833694"/>
            <a:ext cx="4926991" cy="227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1. updateMyInfo() : 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회원 정보를 수정하는 메소드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2. manageMyPoint() : 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포인트관리 메뉴 실행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3. home.setLogin(deleteMyId(manager))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  HomeScreen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클래스에서 로그인 되어있을 시에만 </a:t>
            </a:r>
            <a:endParaRPr kumimoji="0" lang="en-US" altLang="ko-K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 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MemberManager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클래스의 </a:t>
            </a: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manager.deleteMyId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메소드 실행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4.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0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번을 누르거나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1,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2,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3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이외의 문자 입력 시 홈화면으로 이동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 </a:t>
            </a:r>
          </a:p>
        </p:txBody>
      </p:sp>
      <p:sp>
        <p:nvSpPr>
          <p:cNvPr id="219" name="직사각형 94"/>
          <p:cNvSpPr/>
          <p:nvPr/>
        </p:nvSpPr>
        <p:spPr>
          <a:xfrm>
            <a:off x="6543048" y="2104177"/>
            <a:ext cx="4045060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20" name="TextBox 95"/>
          <p:cNvSpPr txBox="1"/>
          <p:nvPr/>
        </p:nvSpPr>
        <p:spPr>
          <a:xfrm>
            <a:off x="6658283" y="2138853"/>
            <a:ext cx="1929457" cy="4500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showMyInfo()</a:t>
            </a: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7589" y="2513394"/>
            <a:ext cx="3561796" cy="2606821"/>
          </a:xfrm>
          <a:prstGeom prst="rect">
            <a:avLst/>
          </a:prstGeom>
        </p:spPr>
      </p:pic>
      <p:grpSp>
        <p:nvGrpSpPr>
          <p:cNvPr id="244" name="그룹 243"/>
          <p:cNvGrpSpPr/>
          <p:nvPr/>
        </p:nvGrpSpPr>
        <p:grpSpPr>
          <a:xfrm>
            <a:off x="516923" y="1689433"/>
            <a:ext cx="3841717" cy="728843"/>
            <a:chOff x="516923" y="1689433"/>
            <a:chExt cx="3841717" cy="728843"/>
          </a:xfrm>
        </p:grpSpPr>
        <p:sp>
          <p:nvSpPr>
            <p:cNvPr id="226" name="TextBox 70"/>
            <p:cNvSpPr txBox="1"/>
            <p:nvPr/>
          </p:nvSpPr>
          <p:spPr>
            <a:xfrm>
              <a:off x="1305292" y="1897401"/>
              <a:ext cx="3053348" cy="520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Member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code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 </a:t>
              </a: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(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2</a:t>
              </a: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/3)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endParaRPr>
            </a:p>
          </p:txBody>
        </p:sp>
        <p:sp>
          <p:nvSpPr>
            <p:cNvPr id="227" name="타원 71"/>
            <p:cNvSpPr/>
            <p:nvPr/>
          </p:nvSpPr>
          <p:spPr>
            <a:xfrm>
              <a:off x="516923" y="1689433"/>
              <a:ext cx="528207" cy="579788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8" name="TextBox 72"/>
            <p:cNvSpPr txBox="1"/>
            <p:nvPr/>
          </p:nvSpPr>
          <p:spPr>
            <a:xfrm>
              <a:off x="685359" y="1771945"/>
              <a:ext cx="8766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03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59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0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8" name="Google Shape;226;p27">
            <a:hlinkClick r:id="rId6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9" name="Google Shape;227;p27">
            <a:hlinkClick r:id="rId7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0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1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2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3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74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75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6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7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8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84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5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6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7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8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9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0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91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2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3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94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099987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AAC6477-5588-48C1-8B36-6C07B25C2B9D}"/>
              </a:ext>
            </a:extLst>
          </p:cNvPr>
          <p:cNvSpPr/>
          <p:nvPr/>
        </p:nvSpPr>
        <p:spPr>
          <a:xfrm>
            <a:off x="1833627" y="3429000"/>
            <a:ext cx="8462279" cy="1671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Google Shape;144;p7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나에게 꼭 맞는 취미를 찾고 싶다면</a:t>
            </a:r>
            <a:r>
              <a:rPr lang="en" sz="1400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…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275185" y="1188475"/>
            <a:ext cx="11360700" cy="19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4"/>
                </a:solidFill>
              </a:rPr>
              <a:t>I</a:t>
            </a:r>
            <a:r>
              <a:rPr lang="en" altLang="ko-KR" sz="7200" dirty="0">
                <a:solidFill>
                  <a:schemeClr val="accent2"/>
                </a:solidFill>
              </a:rPr>
              <a:t>n</a:t>
            </a:r>
            <a:r>
              <a:rPr lang="en" altLang="ko-KR" sz="7200" dirty="0">
                <a:solidFill>
                  <a:schemeClr val="accent3"/>
                </a:solidFill>
              </a:rPr>
              <a:t>d</a:t>
            </a:r>
            <a:r>
              <a:rPr lang="en" sz="7200" dirty="0">
                <a:solidFill>
                  <a:schemeClr val="accent1"/>
                </a:solidFill>
              </a:rPr>
              <a:t>e</a:t>
            </a:r>
            <a:r>
              <a:rPr lang="en" altLang="ko-KR" sz="7200" dirty="0">
                <a:solidFill>
                  <a:schemeClr val="accent2"/>
                </a:solidFill>
              </a:rPr>
              <a:t>x</a:t>
            </a:r>
            <a:endParaRPr sz="7200" dirty="0">
              <a:solidFill>
                <a:schemeClr val="accent4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B6AD8F4-1ED7-41F9-A357-FA1123EB75E3}"/>
              </a:ext>
            </a:extLst>
          </p:cNvPr>
          <p:cNvSpPr/>
          <p:nvPr/>
        </p:nvSpPr>
        <p:spPr>
          <a:xfrm>
            <a:off x="5367647" y="6477990"/>
            <a:ext cx="1422340" cy="30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F6F77CC-B703-4DA1-A1B5-A71E7CFC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86" y="2097923"/>
            <a:ext cx="6007352" cy="8044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607E9CC-3475-4DB8-9EC9-EF571A4B0C47}"/>
              </a:ext>
            </a:extLst>
          </p:cNvPr>
          <p:cNvSpPr/>
          <p:nvPr/>
        </p:nvSpPr>
        <p:spPr>
          <a:xfrm>
            <a:off x="0" y="6044540"/>
            <a:ext cx="12011891" cy="8134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2E802D7-87EA-430D-98C8-C955B5D1C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286" y="2115737"/>
            <a:ext cx="6064775" cy="45052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C86F976-4E25-492F-9A1B-9BAA09E3D62B}"/>
              </a:ext>
            </a:extLst>
          </p:cNvPr>
          <p:cNvSpPr/>
          <p:nvPr/>
        </p:nvSpPr>
        <p:spPr>
          <a:xfrm>
            <a:off x="3522631" y="2784762"/>
            <a:ext cx="2951019" cy="2861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D7AC506-8CB8-40DF-B864-638A545692FC}"/>
              </a:ext>
            </a:extLst>
          </p:cNvPr>
          <p:cNvSpPr/>
          <p:nvPr/>
        </p:nvSpPr>
        <p:spPr>
          <a:xfrm>
            <a:off x="3503220" y="2374119"/>
            <a:ext cx="670956" cy="2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5BF5853-863D-4DE5-B881-9FA74A14DC0D}"/>
              </a:ext>
            </a:extLst>
          </p:cNvPr>
          <p:cNvSpPr/>
          <p:nvPr/>
        </p:nvSpPr>
        <p:spPr>
          <a:xfrm>
            <a:off x="3241963" y="2784762"/>
            <a:ext cx="203833" cy="300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FFDC6EC-2C29-49E3-BA70-AC42AACB810E}"/>
              </a:ext>
            </a:extLst>
          </p:cNvPr>
          <p:cNvSpPr txBox="1"/>
          <p:nvPr/>
        </p:nvSpPr>
        <p:spPr>
          <a:xfrm>
            <a:off x="3184539" y="2671564"/>
            <a:ext cx="174919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소개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소개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 패키지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멤버 패키지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 패키지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리팩토링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아쉬운 점</a:t>
            </a:r>
          </a:p>
        </p:txBody>
      </p:sp>
    </p:spTree>
    <p:extLst>
      <p:ext uri="{BB962C8B-B14F-4D97-AF65-F5344CB8AC3E}">
        <p14:creationId xmlns:p14="http://schemas.microsoft.com/office/powerpoint/2010/main" val="172977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18" name="Google Shape;205;p9"/>
          <p:cNvSpPr txBox="1"/>
          <p:nvPr/>
        </p:nvSpPr>
        <p:spPr>
          <a:xfrm>
            <a:off x="6579650" y="2833694"/>
            <a:ext cx="4926992" cy="19081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1.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chargePoint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() :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포인트를 충전하는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메소드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2.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withdrawPoint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() :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포인트관리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메뉴 실행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3.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settlePoint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() :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포인트 정산 관리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미구현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4.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0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번을 누르거나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1,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2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이외의 문자 입력 시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홈화면으로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이동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 </a:t>
            </a:r>
          </a:p>
        </p:txBody>
      </p:sp>
      <p:sp>
        <p:nvSpPr>
          <p:cNvPr id="219" name="직사각형 94"/>
          <p:cNvSpPr/>
          <p:nvPr/>
        </p:nvSpPr>
        <p:spPr>
          <a:xfrm>
            <a:off x="6543047" y="2104177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20" name="TextBox 95"/>
          <p:cNvSpPr txBox="1"/>
          <p:nvPr/>
        </p:nvSpPr>
        <p:spPr>
          <a:xfrm>
            <a:off x="6658283" y="2138853"/>
            <a:ext cx="2424757" cy="4500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manageMyPoint()</a:t>
            </a:r>
          </a:p>
        </p:txBody>
      </p:sp>
      <p:pic>
        <p:nvPicPr>
          <p:cNvPr id="237" name="그림 2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332" y="2820714"/>
            <a:ext cx="5953170" cy="3152194"/>
          </a:xfrm>
          <a:prstGeom prst="rect">
            <a:avLst/>
          </a:prstGeom>
        </p:spPr>
      </p:pic>
      <p:grpSp>
        <p:nvGrpSpPr>
          <p:cNvPr id="241" name="그룹 240"/>
          <p:cNvGrpSpPr/>
          <p:nvPr/>
        </p:nvGrpSpPr>
        <p:grpSpPr>
          <a:xfrm>
            <a:off x="516923" y="1689433"/>
            <a:ext cx="3841717" cy="728843"/>
            <a:chOff x="516923" y="1689433"/>
            <a:chExt cx="3841717" cy="728843"/>
          </a:xfrm>
        </p:grpSpPr>
        <p:sp>
          <p:nvSpPr>
            <p:cNvPr id="238" name="TextBox 70"/>
            <p:cNvSpPr txBox="1"/>
            <p:nvPr/>
          </p:nvSpPr>
          <p:spPr>
            <a:xfrm>
              <a:off x="1305292" y="1897401"/>
              <a:ext cx="3053348" cy="520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Member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 </a:t>
              </a: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code</a:t>
              </a: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 </a:t>
              </a:r>
              <a:r>
                <a:rPr kumimoji="0" lang="en-US" altLang="ko-KR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(3/3)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endParaRPr>
            </a:p>
          </p:txBody>
        </p:sp>
        <p:sp>
          <p:nvSpPr>
            <p:cNvPr id="239" name="타원 71"/>
            <p:cNvSpPr/>
            <p:nvPr/>
          </p:nvSpPr>
          <p:spPr>
            <a:xfrm>
              <a:off x="516923" y="1689433"/>
              <a:ext cx="528207" cy="579788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40" name="TextBox 72"/>
            <p:cNvSpPr txBox="1"/>
            <p:nvPr/>
          </p:nvSpPr>
          <p:spPr>
            <a:xfrm>
              <a:off x="685359" y="1771945"/>
              <a:ext cx="8766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04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59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0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8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9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0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1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2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3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74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75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6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7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8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84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5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6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7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8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9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0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91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2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3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94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555373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18" name="Google Shape;205;p9"/>
          <p:cNvSpPr txBox="1"/>
          <p:nvPr/>
        </p:nvSpPr>
        <p:spPr>
          <a:xfrm>
            <a:off x="6579650" y="2833694"/>
            <a:ext cx="4926992" cy="8950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싱글톤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패턴 적용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: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최초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한번만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메모리를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할당하고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(Static)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	     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그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메모리에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getInstance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객체를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만들어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</p:txBody>
      </p:sp>
      <p:sp>
        <p:nvSpPr>
          <p:cNvPr id="219" name="직사각형 94"/>
          <p:cNvSpPr/>
          <p:nvPr/>
        </p:nvSpPr>
        <p:spPr>
          <a:xfrm>
            <a:off x="6543047" y="2104177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20" name="TextBox 95"/>
          <p:cNvSpPr txBox="1"/>
          <p:nvPr/>
        </p:nvSpPr>
        <p:spPr>
          <a:xfrm>
            <a:off x="6658283" y="2138853"/>
            <a:ext cx="1767530" cy="4500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MemberDAO</a:t>
            </a:r>
          </a:p>
        </p:txBody>
      </p:sp>
      <p:grpSp>
        <p:nvGrpSpPr>
          <p:cNvPr id="241" name="그룹 240"/>
          <p:cNvGrpSpPr/>
          <p:nvPr/>
        </p:nvGrpSpPr>
        <p:grpSpPr>
          <a:xfrm>
            <a:off x="516923" y="1689433"/>
            <a:ext cx="3841717" cy="728843"/>
            <a:chOff x="516923" y="1689433"/>
            <a:chExt cx="3841717" cy="728843"/>
          </a:xfrm>
        </p:grpSpPr>
        <p:sp>
          <p:nvSpPr>
            <p:cNvPr id="238" name="TextBox 70"/>
            <p:cNvSpPr txBox="1"/>
            <p:nvPr/>
          </p:nvSpPr>
          <p:spPr>
            <a:xfrm>
              <a:off x="1305292" y="1897401"/>
              <a:ext cx="3053348" cy="520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MemberDAO</a:t>
              </a:r>
              <a:r>
                <a:rPr kumimoji="0" lang="ko-KR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 </a:t>
              </a:r>
              <a:r>
                <a:rPr kumimoji="0" lang="en-US" altLang="ko-KR" sz="2800" b="1" i="0" u="none" strike="noStrike" kern="0" cap="none" spc="0" normalizeH="0" baseline="0" noProof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code</a:t>
              </a:r>
              <a:r>
                <a:rPr kumimoji="0" lang="ko-KR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 </a:t>
              </a:r>
              <a:endPara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endParaRPr>
            </a:p>
          </p:txBody>
        </p:sp>
        <p:sp>
          <p:nvSpPr>
            <p:cNvPr id="239" name="타원 71"/>
            <p:cNvSpPr/>
            <p:nvPr/>
          </p:nvSpPr>
          <p:spPr>
            <a:xfrm>
              <a:off x="516923" y="1689433"/>
              <a:ext cx="528207" cy="579788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40" name="TextBox 72"/>
            <p:cNvSpPr txBox="1"/>
            <p:nvPr/>
          </p:nvSpPr>
          <p:spPr>
            <a:xfrm>
              <a:off x="685359" y="1771945"/>
              <a:ext cx="8766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/>
                  <a:ea typeface="배달의민족 한나체 Air"/>
                  <a:cs typeface="Arial"/>
                  <a:sym typeface="Arial"/>
                </a:rPr>
                <a:t>05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endParaRPr>
            </a:p>
          </p:txBody>
        </p:sp>
      </p:grpSp>
      <p:pic>
        <p:nvPicPr>
          <p:cNvPr id="243" name="그림 2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2927" y="2542902"/>
            <a:ext cx="5755719" cy="4173650"/>
          </a:xfrm>
          <a:prstGeom prst="rect">
            <a:avLst/>
          </a:prstGeom>
        </p:spPr>
      </p:pic>
      <p:sp>
        <p:nvSpPr>
          <p:cNvPr id="247" name="Google Shape;205;p9"/>
          <p:cNvSpPr txBox="1"/>
          <p:nvPr/>
        </p:nvSpPr>
        <p:spPr>
          <a:xfrm>
            <a:off x="6579650" y="4692664"/>
            <a:ext cx="4926992" cy="17349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PreparedStatement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를 사용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String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sql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에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sql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구문을 입력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각각의 변수를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getter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로 불러와 정보 저장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회원 정보 수정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정보 보기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탈퇴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포인트 수정</a:t>
            </a:r>
          </a:p>
        </p:txBody>
      </p:sp>
      <p:sp>
        <p:nvSpPr>
          <p:cNvPr id="248" name="직사각형 94"/>
          <p:cNvSpPr/>
          <p:nvPr/>
        </p:nvSpPr>
        <p:spPr>
          <a:xfrm>
            <a:off x="6543047" y="3963147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49" name="TextBox 95"/>
          <p:cNvSpPr txBox="1"/>
          <p:nvPr/>
        </p:nvSpPr>
        <p:spPr>
          <a:xfrm>
            <a:off x="6658283" y="3997823"/>
            <a:ext cx="1443682" cy="4500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createId()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59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0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8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9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0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1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2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3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74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75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6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7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8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84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5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6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7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8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9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0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91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2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3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94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796405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18" name="Google Shape;205;p9"/>
          <p:cNvSpPr txBox="1"/>
          <p:nvPr/>
        </p:nvSpPr>
        <p:spPr>
          <a:xfrm>
            <a:off x="6579650" y="2833694"/>
            <a:ext cx="4926992" cy="8950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회원 정보 시 필요한 정보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입력받음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각종 예외 처리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: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null(ID, PW,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이름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),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중복방지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(ID)</a:t>
            </a:r>
          </a:p>
        </p:txBody>
      </p:sp>
      <p:sp>
        <p:nvSpPr>
          <p:cNvPr id="219" name="직사각형 94"/>
          <p:cNvSpPr/>
          <p:nvPr/>
        </p:nvSpPr>
        <p:spPr>
          <a:xfrm>
            <a:off x="6543047" y="2104177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20" name="TextBox 95"/>
          <p:cNvSpPr txBox="1"/>
          <p:nvPr/>
        </p:nvSpPr>
        <p:spPr>
          <a:xfrm>
            <a:off x="6658283" y="2138853"/>
            <a:ext cx="1843731" cy="4500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createId() { }</a:t>
            </a:r>
          </a:p>
        </p:txBody>
      </p:sp>
      <p:sp>
        <p:nvSpPr>
          <p:cNvPr id="238" name="TextBox 70"/>
          <p:cNvSpPr txBox="1"/>
          <p:nvPr/>
        </p:nvSpPr>
        <p:spPr>
          <a:xfrm>
            <a:off x="1305292" y="1897401"/>
            <a:ext cx="4464780" cy="52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MemberManager</a:t>
            </a: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code</a:t>
            </a: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(1/2)</a:t>
            </a: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</a:p>
        </p:txBody>
      </p:sp>
      <p:sp>
        <p:nvSpPr>
          <p:cNvPr id="239" name="타원 71"/>
          <p:cNvSpPr/>
          <p:nvPr/>
        </p:nvSpPr>
        <p:spPr>
          <a:xfrm>
            <a:off x="516923" y="1689433"/>
            <a:ext cx="528207" cy="579788"/>
          </a:xfrm>
          <a:prstGeom prst="ellipse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40" name="TextBox 72"/>
          <p:cNvSpPr txBox="1"/>
          <p:nvPr/>
        </p:nvSpPr>
        <p:spPr>
          <a:xfrm>
            <a:off x="685359" y="1771945"/>
            <a:ext cx="876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06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srgbClr val="EA4335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</p:txBody>
      </p:sp>
      <p:sp>
        <p:nvSpPr>
          <p:cNvPr id="248" name="직사각형 94"/>
          <p:cNvSpPr/>
          <p:nvPr/>
        </p:nvSpPr>
        <p:spPr>
          <a:xfrm>
            <a:off x="6543047" y="4144122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49" name="TextBox 95"/>
          <p:cNvSpPr txBox="1"/>
          <p:nvPr/>
        </p:nvSpPr>
        <p:spPr>
          <a:xfrm>
            <a:off x="6658283" y="4178798"/>
            <a:ext cx="3158182" cy="4500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checkDupId(String mid)</a:t>
            </a:r>
          </a:p>
        </p:txBody>
      </p:sp>
      <p:pic>
        <p:nvPicPr>
          <p:cNvPr id="250" name="그림 2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326" y="2522914"/>
            <a:ext cx="4522311" cy="4241301"/>
          </a:xfrm>
          <a:prstGeom prst="rect">
            <a:avLst/>
          </a:prstGeom>
        </p:spPr>
      </p:pic>
      <p:pic>
        <p:nvPicPr>
          <p:cNvPr id="251" name="그림 2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33974" y="4844242"/>
            <a:ext cx="4302186" cy="15666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59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0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8" name="Google Shape;226;p27">
            <a:hlinkClick r:id="rId6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9" name="Google Shape;227;p27">
            <a:hlinkClick r:id="rId7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0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1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2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3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74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75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6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7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8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84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5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6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7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8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9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0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91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2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3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94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520613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18" name="Google Shape;205;p9"/>
          <p:cNvSpPr txBox="1"/>
          <p:nvPr/>
        </p:nvSpPr>
        <p:spPr>
          <a:xfrm>
            <a:off x="6579650" y="2833694"/>
            <a:ext cx="4926992" cy="8950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DB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에 저장된 회원 정보를 수정 처리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(update)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각종 예외 처리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: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PW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오기입 시 수정 불가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주의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: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지역이나 휴대전화번호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null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값 입력 시 기존 데이터는 사라짐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n-ea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</p:txBody>
      </p:sp>
      <p:sp>
        <p:nvSpPr>
          <p:cNvPr id="219" name="직사각형 94"/>
          <p:cNvSpPr/>
          <p:nvPr/>
        </p:nvSpPr>
        <p:spPr>
          <a:xfrm>
            <a:off x="6543047" y="2104177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20" name="TextBox 95"/>
          <p:cNvSpPr txBox="1"/>
          <p:nvPr/>
        </p:nvSpPr>
        <p:spPr>
          <a:xfrm>
            <a:off x="6658283" y="2138853"/>
            <a:ext cx="1491307" cy="4500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editId() { }</a:t>
            </a:r>
          </a:p>
        </p:txBody>
      </p:sp>
      <p:sp>
        <p:nvSpPr>
          <p:cNvPr id="238" name="TextBox 70"/>
          <p:cNvSpPr txBox="1"/>
          <p:nvPr/>
        </p:nvSpPr>
        <p:spPr>
          <a:xfrm>
            <a:off x="1305292" y="1897401"/>
            <a:ext cx="4689917" cy="52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MemberManager</a:t>
            </a: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code</a:t>
            </a: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 </a:t>
            </a: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(2/2)</a:t>
            </a:r>
          </a:p>
        </p:txBody>
      </p:sp>
      <p:sp>
        <p:nvSpPr>
          <p:cNvPr id="239" name="타원 71"/>
          <p:cNvSpPr/>
          <p:nvPr/>
        </p:nvSpPr>
        <p:spPr>
          <a:xfrm>
            <a:off x="516923" y="1689433"/>
            <a:ext cx="528207" cy="579788"/>
          </a:xfrm>
          <a:prstGeom prst="ellipse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40" name="TextBox 72"/>
          <p:cNvSpPr txBox="1"/>
          <p:nvPr/>
        </p:nvSpPr>
        <p:spPr>
          <a:xfrm>
            <a:off x="685359" y="1771945"/>
            <a:ext cx="876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07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srgbClr val="EA4335"/>
              </a:solidFill>
              <a:effectLst/>
              <a:uLnTx/>
              <a:uFillTx/>
              <a:latin typeface="배달의민족 한나체 Air"/>
              <a:ea typeface="배달의민족 한나체 Air"/>
              <a:cs typeface="Arial"/>
              <a:sym typeface="Arial"/>
            </a:endParaRPr>
          </a:p>
        </p:txBody>
      </p:sp>
      <p:sp>
        <p:nvSpPr>
          <p:cNvPr id="248" name="직사각형 94"/>
          <p:cNvSpPr/>
          <p:nvPr/>
        </p:nvSpPr>
        <p:spPr>
          <a:xfrm>
            <a:off x="6543047" y="4144122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49" name="TextBox 95"/>
          <p:cNvSpPr txBox="1"/>
          <p:nvPr/>
        </p:nvSpPr>
        <p:spPr>
          <a:xfrm>
            <a:off x="6658283" y="4178798"/>
            <a:ext cx="3091507" cy="4500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/>
                <a:ea typeface="배달의민족 한나체 Air"/>
                <a:cs typeface="Arial"/>
                <a:sym typeface="Arial"/>
              </a:rPr>
              <a:t>deleteMyId(String mid)</a:t>
            </a:r>
          </a:p>
        </p:txBody>
      </p:sp>
      <p:pic>
        <p:nvPicPr>
          <p:cNvPr id="252" name="그림 2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7376" y="2637005"/>
            <a:ext cx="5190627" cy="389794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72250" y="4757079"/>
            <a:ext cx="3668623" cy="199588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59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0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8" name="Google Shape;226;p27">
            <a:hlinkClick r:id="rId6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9" name="Google Shape;227;p27">
            <a:hlinkClick r:id="rId7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0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1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2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3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74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75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6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7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8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7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84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5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6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7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8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89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0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91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2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3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94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468099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053FA8B-B296-4EA5-B55F-4DC9B5781FF3}"/>
              </a:ext>
            </a:extLst>
          </p:cNvPr>
          <p:cNvSpPr txBox="1"/>
          <p:nvPr/>
        </p:nvSpPr>
        <p:spPr>
          <a:xfrm>
            <a:off x="5562329" y="3233199"/>
            <a:ext cx="289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 패키지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4E5D4E73-F9A4-4D72-BBB7-32D69EC50230}"/>
              </a:ext>
            </a:extLst>
          </p:cNvPr>
          <p:cNvSpPr/>
          <p:nvPr/>
        </p:nvSpPr>
        <p:spPr>
          <a:xfrm>
            <a:off x="3831965" y="2657887"/>
            <a:ext cx="891600" cy="891600"/>
          </a:xfrm>
          <a:prstGeom prst="rect">
            <a:avLst/>
          </a:prstGeom>
          <a:solidFill>
            <a:srgbClr val="F7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B290881-C07F-4B08-9EC4-42936F9EE978}"/>
              </a:ext>
            </a:extLst>
          </p:cNvPr>
          <p:cNvSpPr txBox="1"/>
          <p:nvPr/>
        </p:nvSpPr>
        <p:spPr>
          <a:xfrm>
            <a:off x="3997893" y="2644170"/>
            <a:ext cx="1718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05</a:t>
            </a:r>
            <a:endParaRPr lang="ko-KR" altLang="en-US" sz="9600" b="1" dirty="0">
              <a:solidFill>
                <a:srgbClr val="4285F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4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5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7;p27">
            <a:hlinkClick r:id="rId5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2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3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4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5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2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3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4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5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6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7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8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99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0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1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2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4590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4"/>
            <a:ext cx="3288140" cy="802685"/>
            <a:chOff x="516923" y="1689434"/>
            <a:chExt cx="3239166" cy="7203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24625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강좌 패키지 구조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670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01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224957C9-9C07-499D-8167-63DA51A4DC15}"/>
              </a:ext>
            </a:extLst>
          </p:cNvPr>
          <p:cNvSpPr txBox="1"/>
          <p:nvPr/>
        </p:nvSpPr>
        <p:spPr>
          <a:xfrm>
            <a:off x="1534531" y="2359272"/>
            <a:ext cx="520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 </a:t>
            </a:r>
            <a:r>
              <a:rPr lang="ko-KR" altLang="en-US" sz="20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개설</a:t>
            </a:r>
            <a:r>
              <a:rPr lang="en-US" altLang="ko-KR" sz="2000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 </a:t>
            </a:r>
            <a:r>
              <a:rPr lang="ko-KR" altLang="en-US" sz="20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신청 및 보기 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등의 기능을 구현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C0C0CCD-0FF3-49ED-B404-BE1A85CDF1F7}"/>
              </a:ext>
            </a:extLst>
          </p:cNvPr>
          <p:cNvGrpSpPr/>
          <p:nvPr/>
        </p:nvGrpSpPr>
        <p:grpSpPr>
          <a:xfrm>
            <a:off x="1828408" y="2975337"/>
            <a:ext cx="8535185" cy="3449361"/>
            <a:chOff x="1399261" y="2975337"/>
            <a:chExt cx="8535185" cy="344936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1A47C5A4-B71D-463E-BE8B-2193FD251868}"/>
                </a:ext>
              </a:extLst>
            </p:cNvPr>
            <p:cNvGrpSpPr/>
            <p:nvPr/>
          </p:nvGrpSpPr>
          <p:grpSpPr>
            <a:xfrm>
              <a:off x="1399261" y="2975337"/>
              <a:ext cx="2451617" cy="532828"/>
              <a:chOff x="1399261" y="2975337"/>
              <a:chExt cx="2451617" cy="532828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xmlns="" id="{CA52F343-1D9E-480C-838E-D27025814956}"/>
                  </a:ext>
                </a:extLst>
              </p:cNvPr>
              <p:cNvSpPr/>
              <p:nvPr/>
            </p:nvSpPr>
            <p:spPr>
              <a:xfrm>
                <a:off x="1399261" y="2975337"/>
                <a:ext cx="2451617" cy="532828"/>
              </a:xfrm>
              <a:prstGeom prst="roundRect">
                <a:avLst/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972276C3-0889-4E72-81EE-C30CBA5F6FF1}"/>
                  </a:ext>
                </a:extLst>
              </p:cNvPr>
              <p:cNvSpPr txBox="1"/>
              <p:nvPr/>
            </p:nvSpPr>
            <p:spPr>
              <a:xfrm>
                <a:off x="1514498" y="3010013"/>
                <a:ext cx="1250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BitClass</a:t>
                </a:r>
                <a:endParaRPr lang="ko-KR" altLang="en-US" sz="2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6C5CCA71-31D3-4190-BF6C-4D5645459925}"/>
                </a:ext>
              </a:extLst>
            </p:cNvPr>
            <p:cNvGrpSpPr/>
            <p:nvPr/>
          </p:nvGrpSpPr>
          <p:grpSpPr>
            <a:xfrm>
              <a:off x="1403323" y="3947515"/>
              <a:ext cx="2451617" cy="532828"/>
              <a:chOff x="1403323" y="3972407"/>
              <a:chExt cx="2451617" cy="532828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xmlns="" id="{3A0216E7-BAAA-41E1-BE1A-CDF285A7936C}"/>
                  </a:ext>
                </a:extLst>
              </p:cNvPr>
              <p:cNvSpPr/>
              <p:nvPr/>
            </p:nvSpPr>
            <p:spPr>
              <a:xfrm>
                <a:off x="1403323" y="3972407"/>
                <a:ext cx="2451617" cy="532828"/>
              </a:xfrm>
              <a:prstGeom prst="roundRect">
                <a:avLst/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0536EF7A-D8FA-4775-BFAA-02448A3EA62B}"/>
                  </a:ext>
                </a:extLst>
              </p:cNvPr>
              <p:cNvSpPr txBox="1"/>
              <p:nvPr/>
            </p:nvSpPr>
            <p:spPr>
              <a:xfrm>
                <a:off x="1518560" y="4007083"/>
                <a:ext cx="18517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BitClassDAO</a:t>
                </a:r>
                <a:endParaRPr lang="ko-KR" altLang="en-US" sz="2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1B3201B4-60EF-4352-962C-D0251F7FA7F3}"/>
                </a:ext>
              </a:extLst>
            </p:cNvPr>
            <p:cNvGrpSpPr/>
            <p:nvPr/>
          </p:nvGrpSpPr>
          <p:grpSpPr>
            <a:xfrm>
              <a:off x="1399261" y="4919693"/>
              <a:ext cx="2488002" cy="532828"/>
              <a:chOff x="1399261" y="5021013"/>
              <a:chExt cx="2488002" cy="532828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xmlns="" id="{3730C1C1-2ADD-4F16-8BDB-8D32E2A74AA8}"/>
                  </a:ext>
                </a:extLst>
              </p:cNvPr>
              <p:cNvSpPr/>
              <p:nvPr/>
            </p:nvSpPr>
            <p:spPr>
              <a:xfrm>
                <a:off x="1399261" y="5021013"/>
                <a:ext cx="2451617" cy="532828"/>
              </a:xfrm>
              <a:prstGeom prst="roundRect">
                <a:avLst/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9A8E18EC-F042-4510-8C3D-DCA74804B6AE}"/>
                  </a:ext>
                </a:extLst>
              </p:cNvPr>
              <p:cNvSpPr txBox="1"/>
              <p:nvPr/>
            </p:nvSpPr>
            <p:spPr>
              <a:xfrm>
                <a:off x="1514498" y="5055689"/>
                <a:ext cx="2372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BitClassManager</a:t>
                </a:r>
                <a:endParaRPr lang="ko-KR" altLang="en-US" sz="2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8DFEC9AC-6F83-4BFF-8236-25862C15C604}"/>
                </a:ext>
              </a:extLst>
            </p:cNvPr>
            <p:cNvGrpSpPr/>
            <p:nvPr/>
          </p:nvGrpSpPr>
          <p:grpSpPr>
            <a:xfrm>
              <a:off x="1399261" y="5891870"/>
              <a:ext cx="2451617" cy="532828"/>
              <a:chOff x="1399261" y="5891870"/>
              <a:chExt cx="2451617" cy="532828"/>
            </a:xfrm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xmlns="" id="{3FBC2721-A8AF-4AFF-A7E4-12E907237DD8}"/>
                  </a:ext>
                </a:extLst>
              </p:cNvPr>
              <p:cNvSpPr/>
              <p:nvPr/>
            </p:nvSpPr>
            <p:spPr>
              <a:xfrm>
                <a:off x="1399261" y="5891870"/>
                <a:ext cx="2451617" cy="532828"/>
              </a:xfrm>
              <a:prstGeom prst="roundRect">
                <a:avLst/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AC6D56B6-47F1-4357-8338-EF1656FA32BA}"/>
                  </a:ext>
                </a:extLst>
              </p:cNvPr>
              <p:cNvSpPr txBox="1"/>
              <p:nvPr/>
            </p:nvSpPr>
            <p:spPr>
              <a:xfrm>
                <a:off x="1514498" y="5926546"/>
                <a:ext cx="17363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BitClassInfo</a:t>
                </a:r>
                <a:endParaRPr lang="ko-KR" altLang="en-US" sz="2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B3BD3477-07DE-4433-88FB-A133D162F9C9}"/>
                </a:ext>
              </a:extLst>
            </p:cNvPr>
            <p:cNvSpPr/>
            <p:nvPr/>
          </p:nvSpPr>
          <p:spPr>
            <a:xfrm>
              <a:off x="4723563" y="3108055"/>
              <a:ext cx="5203669" cy="40011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rgbClr val="FF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강좌 인스턴스 생성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생성자와 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getter, setter 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구현</a:t>
              </a:r>
              <a:endParaRPr lang="ko-KR" altLang="en-US" dirty="0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xmlns="" id="{28826C46-6447-4C36-9A4F-F383EFB0CE86}"/>
                </a:ext>
              </a:extLst>
            </p:cNvPr>
            <p:cNvSpPr/>
            <p:nvPr/>
          </p:nvSpPr>
          <p:spPr>
            <a:xfrm>
              <a:off x="4723564" y="4080233"/>
              <a:ext cx="5203669" cy="40011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베이스 연결을 위한 </a:t>
              </a:r>
              <a:r>
                <a:rPr lang="en-US" altLang="ko-KR" dirty="0">
                  <a:solidFill>
                    <a:srgbClr val="FF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DAO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생성</a:t>
              </a:r>
              <a:endParaRPr lang="ko-KR" altLang="en-US" dirty="0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xmlns="" id="{A956F51B-A1F3-46CB-9DE1-C5E4EC84DBF8}"/>
                </a:ext>
              </a:extLst>
            </p:cNvPr>
            <p:cNvSpPr/>
            <p:nvPr/>
          </p:nvSpPr>
          <p:spPr>
            <a:xfrm>
              <a:off x="4723564" y="5052411"/>
              <a:ext cx="5203669" cy="40011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DAO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를 통해 데이터 베이스에 정보를 </a:t>
              </a:r>
              <a:r>
                <a:rPr lang="ko-KR" altLang="en-US" dirty="0">
                  <a:solidFill>
                    <a:srgbClr val="FF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저장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하거나 </a:t>
              </a:r>
              <a:r>
                <a:rPr lang="ko-KR" altLang="en-US" dirty="0">
                  <a:solidFill>
                    <a:srgbClr val="FF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불러오는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기능 구현 </a:t>
              </a:r>
              <a:endParaRPr lang="ko-KR" altLang="en-US" dirty="0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xmlns="" id="{3ECB1AC9-4AE0-46D0-8426-33B7B3F97E58}"/>
                </a:ext>
              </a:extLst>
            </p:cNvPr>
            <p:cNvSpPr/>
            <p:nvPr/>
          </p:nvSpPr>
          <p:spPr>
            <a:xfrm>
              <a:off x="4730777" y="6024588"/>
              <a:ext cx="5203669" cy="40011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Console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에 출력되는 화면 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+ 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회원이 강좌 정보를 보고 </a:t>
              </a:r>
              <a:r>
                <a:rPr lang="ko-KR" altLang="en-US" dirty="0">
                  <a:solidFill>
                    <a:srgbClr val="FF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신청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하는 기능 구현 </a:t>
              </a:r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393E5E61-27E5-4C23-ABB5-B98C84702E0A}"/>
                </a:ext>
              </a:extLst>
            </p:cNvPr>
            <p:cNvCxnSpPr>
              <a:cxnSpLocks/>
            </p:cNvCxnSpPr>
            <p:nvPr/>
          </p:nvCxnSpPr>
          <p:spPr>
            <a:xfrm>
              <a:off x="3932486" y="3292583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xmlns="" id="{ECBE9404-6A63-4AD9-857E-269294CCE03B}"/>
                </a:ext>
              </a:extLst>
            </p:cNvPr>
            <p:cNvCxnSpPr>
              <a:cxnSpLocks/>
            </p:cNvCxnSpPr>
            <p:nvPr/>
          </p:nvCxnSpPr>
          <p:spPr>
            <a:xfrm>
              <a:off x="3932486" y="4270545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xmlns="" id="{98F1AEC7-9460-4F00-AD42-40A253E30968}"/>
                </a:ext>
              </a:extLst>
            </p:cNvPr>
            <p:cNvCxnSpPr>
              <a:cxnSpLocks/>
            </p:cNvCxnSpPr>
            <p:nvPr/>
          </p:nvCxnSpPr>
          <p:spPr>
            <a:xfrm>
              <a:off x="3932486" y="5248507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EF7B3EC8-2E94-46CC-9624-8A73D12F830D}"/>
                </a:ext>
              </a:extLst>
            </p:cNvPr>
            <p:cNvCxnSpPr>
              <a:cxnSpLocks/>
            </p:cNvCxnSpPr>
            <p:nvPr/>
          </p:nvCxnSpPr>
          <p:spPr>
            <a:xfrm>
              <a:off x="3932486" y="6226469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0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1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2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3" name="Google Shape;227;p27">
            <a:hlinkClick r:id="rId5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4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5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6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7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98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99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0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1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2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3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4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5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6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7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108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9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10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11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12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13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14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15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16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17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18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5000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3024883" cy="731189"/>
            <a:chOff x="516923" y="1689434"/>
            <a:chExt cx="2979834" cy="65621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2203202" cy="469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code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02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5F135E7-52D3-48D3-BE89-A8379895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27" y="2390845"/>
            <a:ext cx="4152674" cy="251198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D4956EE2-42AB-4DAF-BE00-8712B0CBDC7D}"/>
              </a:ext>
            </a:extLst>
          </p:cNvPr>
          <p:cNvCxnSpPr>
            <a:cxnSpLocks/>
          </p:cNvCxnSpPr>
          <p:nvPr/>
        </p:nvCxnSpPr>
        <p:spPr>
          <a:xfrm>
            <a:off x="879465" y="4953259"/>
            <a:ext cx="4933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205;p9">
            <a:extLst>
              <a:ext uri="{FF2B5EF4-FFF2-40B4-BE49-F238E27FC236}">
                <a16:creationId xmlns:a16="http://schemas.microsoft.com/office/drawing/2014/main" xmlns="" id="{89029EA1-5D1E-4CAB-A2D4-79F1374A5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79651" y="2461053"/>
            <a:ext cx="4926990" cy="1315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객체에 담길 변수를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private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처리하였고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사용하기 위해 각각의 변수에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getter, setter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 정보를 저장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변경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사용하기 위해 여러 종류의 생성자 구현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B52F060-558A-4124-B6C7-2D0E2F82B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65" y="5045727"/>
            <a:ext cx="5142128" cy="1602741"/>
          </a:xfrm>
          <a:prstGeom prst="rect">
            <a:avLst/>
          </a:prstGeom>
        </p:spPr>
      </p:pic>
      <p:sp>
        <p:nvSpPr>
          <p:cNvPr id="94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79651" y="5245816"/>
            <a:ext cx="4926990" cy="11906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DiscountFee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 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할인된 가격을 나타내는 메소드</a:t>
            </a:r>
          </a:p>
          <a:p>
            <a:pPr marL="0" indent="0">
              <a:buFont typeface="Roboto"/>
              <a:buNone/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printClass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 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강좌의 정보 정렬해서 출력하기 위한 메소드</a:t>
            </a:r>
          </a:p>
          <a:p>
            <a:pPr marL="0" indent="0">
              <a:buFont typeface="Roboto"/>
              <a:buNone/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43047" y="4516298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658284" y="4550974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discountFee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 +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printClass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5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6;p27">
            <a:hlinkClick r:id="rId6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7;p27">
            <a:hlinkClick r:id="rId7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3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4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5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7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8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0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1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3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5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7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77755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3725395" cy="731190"/>
            <a:chOff x="516923" y="1689434"/>
            <a:chExt cx="3669913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2893281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BitClassDAO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code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03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4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97511" y="3428999"/>
            <a:ext cx="4926990" cy="23831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PreparedStatement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String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sql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sql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구문을 입력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각각의 변수를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getter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불러와 정보 저장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//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기능 역시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sql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사용하는 변수를 제외하면 동일하나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모두 코드를 입력하여 코드가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길어짐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추후 </a:t>
            </a:r>
            <a:r>
              <a:rPr lang="ko-KR" altLang="en-US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리팩토링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진행</a:t>
            </a:r>
          </a:p>
          <a:p>
            <a:pPr marL="0" indent="0">
              <a:buFont typeface="Roboto"/>
              <a:buNone/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684982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719658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createClass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6F2BF9-59BD-4FB5-B885-5393813C4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6" y="2543733"/>
            <a:ext cx="5635959" cy="3108921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5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3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4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5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3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7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8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0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3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4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5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6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19327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5296047" cy="731190"/>
            <a:chOff x="516923" y="1689434"/>
            <a:chExt cx="5217174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4" y="1876080"/>
              <a:ext cx="4440543" cy="46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BitClassManager</a:t>
              </a:r>
              <a:r>
                <a:rPr lang="en-US" altLang="ko-KR" sz="28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(1/2)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5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04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4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97511" y="3428999"/>
            <a:ext cx="4926990" cy="23831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구현한 메소드를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객체를 생성하여 사용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 번호를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i+1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받아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list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있는 번호를 화면에 구현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 수정과 신청을 해당 번호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(i+1)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선택할 수 있게 함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0" indent="0">
              <a:buFont typeface="Roboto"/>
              <a:buNone/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684982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719658"/>
            <a:ext cx="177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showClass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D5F0945-F702-4F6A-9190-DB479697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33" y="3264553"/>
            <a:ext cx="6033104" cy="2598140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8D2B6A02-84F2-4BD1-9E58-2742B5075510}"/>
              </a:ext>
            </a:extLst>
          </p:cNvPr>
          <p:cNvSpPr/>
          <p:nvPr/>
        </p:nvSpPr>
        <p:spPr>
          <a:xfrm>
            <a:off x="2351314" y="4876250"/>
            <a:ext cx="1567543" cy="170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6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3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4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5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7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8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0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1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3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5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7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271756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5296047" cy="731190"/>
            <a:chOff x="516923" y="1689434"/>
            <a:chExt cx="5217174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4" y="1876080"/>
              <a:ext cx="4440543" cy="46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BitClassManager</a:t>
              </a:r>
              <a:r>
                <a:rPr lang="en-US" altLang="ko-KR" sz="28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(2/2)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5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05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4" name="Google Shape;205;p9">
            <a:extLst>
              <a:ext uri="{FF2B5EF4-FFF2-40B4-BE49-F238E27FC236}">
                <a16:creationId xmlns:a16="http://schemas.microsoft.com/office/drawing/2014/main" xmlns="" id="{3FF2F2AD-DA45-4639-85E4-01D5CE390D75}"/>
              </a:ext>
            </a:extLst>
          </p:cNvPr>
          <p:cNvSpPr txBox="1">
            <a:spLocks/>
          </p:cNvSpPr>
          <p:nvPr/>
        </p:nvSpPr>
        <p:spPr>
          <a:xfrm>
            <a:off x="6597511" y="3428999"/>
            <a:ext cx="4926990" cy="23831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>
              <a:buFont typeface="Roboto"/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기존에 수강 신청한 강좌는 다시 신청 할 수 없는 기능 구현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수강 신청한 모든 강좌 정보를 가져와 강좌 번호를 비교</a:t>
            </a:r>
            <a:endParaRPr lang="en-US" altLang="ko-KR" dirty="0">
              <a:solidFill>
                <a:schemeClr val="accent4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자신이 만든 클래스는 수강할 수 없는 기능 구현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자신이 만든 강좌 정보를 가져와 강좌 번호를 비교</a:t>
            </a:r>
            <a:endParaRPr lang="en-US" altLang="ko-KR" dirty="0">
              <a:solidFill>
                <a:schemeClr val="accent4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800100" lvl="1" indent="-342900">
              <a:buFont typeface="Roboto"/>
              <a:buAutoNum type="arabicPeriod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684982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71965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checkDupClass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47789D-EB50-461F-B186-93FE24CE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82" y="2584653"/>
            <a:ext cx="5861918" cy="3256621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FB8EF7CC-171A-4CB9-AD2E-642DD1AAD424}"/>
              </a:ext>
            </a:extLst>
          </p:cNvPr>
          <p:cNvSpPr/>
          <p:nvPr/>
        </p:nvSpPr>
        <p:spPr>
          <a:xfrm>
            <a:off x="1562053" y="3781163"/>
            <a:ext cx="2428056" cy="149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E882BEA5-2EA8-4446-87AF-43DF47E61B4D}"/>
              </a:ext>
            </a:extLst>
          </p:cNvPr>
          <p:cNvSpPr/>
          <p:nvPr/>
        </p:nvSpPr>
        <p:spPr>
          <a:xfrm>
            <a:off x="1562053" y="5078506"/>
            <a:ext cx="2428056" cy="149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4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7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8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0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2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3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4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5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6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7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8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87228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9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5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chemeClr val="bg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24964" y="5421143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5D02D3-8822-4230-B773-F23246A7CC86}"/>
              </a:ext>
            </a:extLst>
          </p:cNvPr>
          <p:cNvSpPr txBox="1"/>
          <p:nvPr/>
        </p:nvSpPr>
        <p:spPr>
          <a:xfrm>
            <a:off x="5291397" y="3233199"/>
            <a:ext cx="343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</a:t>
            </a:r>
            <a:r>
              <a:rPr lang="ko-KR" altLang="en-US" sz="4800" b="1" dirty="0">
                <a:solidFill>
                  <a:srgbClr val="1154C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8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C36C45C8-E545-4F29-A67D-172613F3E19D}"/>
              </a:ext>
            </a:extLst>
          </p:cNvPr>
          <p:cNvSpPr/>
          <p:nvPr/>
        </p:nvSpPr>
        <p:spPr>
          <a:xfrm>
            <a:off x="3831965" y="2657887"/>
            <a:ext cx="891600" cy="891600"/>
          </a:xfrm>
          <a:prstGeom prst="rect">
            <a:avLst/>
          </a:prstGeom>
          <a:solidFill>
            <a:srgbClr val="F7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1D5AEBC-399D-492C-9925-B64C07958E11}"/>
              </a:ext>
            </a:extLst>
          </p:cNvPr>
          <p:cNvSpPr txBox="1"/>
          <p:nvPr/>
        </p:nvSpPr>
        <p:spPr>
          <a:xfrm>
            <a:off x="3997893" y="2644170"/>
            <a:ext cx="1330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01</a:t>
            </a:r>
            <a:endParaRPr lang="ko-KR" altLang="en-US" sz="9600" b="1" dirty="0">
              <a:solidFill>
                <a:srgbClr val="4285F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97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5296047" cy="731190"/>
            <a:chOff x="516923" y="1689434"/>
            <a:chExt cx="5217174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4" y="1876080"/>
              <a:ext cx="4440543" cy="46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BitClassInfo</a:t>
              </a:r>
              <a:r>
                <a:rPr lang="en-US" altLang="ko-KR" sz="28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(1/3)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5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06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684982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71965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ClassMenu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217683A-0511-475B-9108-2A96B7C9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98" y="2425769"/>
            <a:ext cx="4739842" cy="4185834"/>
          </a:xfrm>
          <a:prstGeom prst="rect">
            <a:avLst/>
          </a:prstGeom>
        </p:spPr>
      </p:pic>
      <p:sp>
        <p:nvSpPr>
          <p:cNvPr id="78" name="Google Shape;205;p9">
            <a:extLst>
              <a:ext uri="{FF2B5EF4-FFF2-40B4-BE49-F238E27FC236}">
                <a16:creationId xmlns:a16="http://schemas.microsoft.com/office/drawing/2014/main" xmlns="" id="{62EE805F-4F81-4C53-AF6C-2F5B8CA99A5E}"/>
              </a:ext>
            </a:extLst>
          </p:cNvPr>
          <p:cNvSpPr txBox="1">
            <a:spLocks/>
          </p:cNvSpPr>
          <p:nvPr/>
        </p:nvSpPr>
        <p:spPr>
          <a:xfrm>
            <a:off x="6597511" y="3428999"/>
            <a:ext cx="4926990" cy="23831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Console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화면에 나오는 기본 메뉴 입력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비회원이 화면을 볼 경우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지역 근처 강좌와 로그아웃이 화면에서 보이지 않도록 처리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51B0549C-DC62-4F8D-BE10-3D81E850F2A7}"/>
              </a:ext>
            </a:extLst>
          </p:cNvPr>
          <p:cNvSpPr/>
          <p:nvPr/>
        </p:nvSpPr>
        <p:spPr>
          <a:xfrm>
            <a:off x="2002309" y="4664745"/>
            <a:ext cx="1394034" cy="188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D243E615-8E2F-41BD-9109-B89E93F0B4A8}"/>
              </a:ext>
            </a:extLst>
          </p:cNvPr>
          <p:cNvSpPr/>
          <p:nvPr/>
        </p:nvSpPr>
        <p:spPr>
          <a:xfrm>
            <a:off x="2002309" y="5112327"/>
            <a:ext cx="1394034" cy="188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5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3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4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5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6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7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4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7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8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0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2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3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4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5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6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7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8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466804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5296047" cy="731190"/>
            <a:chOff x="516923" y="1689434"/>
            <a:chExt cx="5217174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4" y="1876080"/>
              <a:ext cx="4440543" cy="46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BitClassInfo</a:t>
              </a:r>
              <a:r>
                <a:rPr lang="en-US" altLang="ko-KR" sz="28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(2/3)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5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07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684982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719658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showDiscountClasses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()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8" name="Google Shape;205;p9">
            <a:extLst>
              <a:ext uri="{FF2B5EF4-FFF2-40B4-BE49-F238E27FC236}">
                <a16:creationId xmlns:a16="http://schemas.microsoft.com/office/drawing/2014/main" xmlns="" id="{62EE805F-4F81-4C53-AF6C-2F5B8CA99A5E}"/>
              </a:ext>
            </a:extLst>
          </p:cNvPr>
          <p:cNvSpPr txBox="1">
            <a:spLocks/>
          </p:cNvSpPr>
          <p:nvPr/>
        </p:nvSpPr>
        <p:spPr>
          <a:xfrm>
            <a:off x="6597511" y="3428999"/>
            <a:ext cx="4926990" cy="23831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console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화면에 할인 중인 강좌를 보여주는 기능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선택은 번호로 진행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강좌목록 이외의 번호를 입력하면 오류 메시지 출력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payment()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메소드를 이용하여 결제 및 데이터 베이스 저장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D15933D-3F33-40BD-93D8-6D9F0F0A3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"/>
          <a:stretch/>
        </p:blipFill>
        <p:spPr>
          <a:xfrm>
            <a:off x="893482" y="2684982"/>
            <a:ext cx="5417548" cy="3127193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1800C0BC-D296-4D7F-847C-35E09B5C0259}"/>
              </a:ext>
            </a:extLst>
          </p:cNvPr>
          <p:cNvSpPr/>
          <p:nvPr/>
        </p:nvSpPr>
        <p:spPr>
          <a:xfrm>
            <a:off x="1113451" y="4509533"/>
            <a:ext cx="1576310" cy="175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49FF0A5C-397D-4E30-867A-18CF03E65828}"/>
              </a:ext>
            </a:extLst>
          </p:cNvPr>
          <p:cNvSpPr/>
          <p:nvPr/>
        </p:nvSpPr>
        <p:spPr>
          <a:xfrm>
            <a:off x="1056273" y="5530984"/>
            <a:ext cx="2239130" cy="175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3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4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5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6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7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4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7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8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9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0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2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3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4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5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6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7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8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669281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3"/>
            <a:ext cx="5296047" cy="731190"/>
            <a:chOff x="516923" y="1689434"/>
            <a:chExt cx="5217174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4" y="1876080"/>
              <a:ext cx="4440543" cy="46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BitClassInfo</a:t>
              </a:r>
              <a:r>
                <a:rPr lang="en-US" altLang="ko-KR" sz="28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code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/>
                  <a:ea typeface="배달의민족 한나체 Air"/>
                </a:rPr>
                <a:t>(3/3)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5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08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D9294995-A001-4832-BFD7-9B8EB8817A78}"/>
              </a:ext>
            </a:extLst>
          </p:cNvPr>
          <p:cNvSpPr/>
          <p:nvPr/>
        </p:nvSpPr>
        <p:spPr>
          <a:xfrm>
            <a:off x="6597511" y="2684982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8D32D13C-586D-443F-AD94-EC1EB946E46A}"/>
              </a:ext>
            </a:extLst>
          </p:cNvPr>
          <p:cNvSpPr txBox="1"/>
          <p:nvPr/>
        </p:nvSpPr>
        <p:spPr>
          <a:xfrm>
            <a:off x="6712748" y="2719658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payment()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8" name="Google Shape;205;p9">
            <a:extLst>
              <a:ext uri="{FF2B5EF4-FFF2-40B4-BE49-F238E27FC236}">
                <a16:creationId xmlns:a16="http://schemas.microsoft.com/office/drawing/2014/main" xmlns="" id="{62EE805F-4F81-4C53-AF6C-2F5B8CA99A5E}"/>
              </a:ext>
            </a:extLst>
          </p:cNvPr>
          <p:cNvSpPr txBox="1">
            <a:spLocks/>
          </p:cNvSpPr>
          <p:nvPr/>
        </p:nvSpPr>
        <p:spPr>
          <a:xfrm>
            <a:off x="6597511" y="3428999"/>
            <a:ext cx="4926990" cy="263929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 신청 전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중복된 강좌와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포인트 부족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수강인원을 초과하면 사용자 오류 메시지를 출력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0" indent="0">
              <a:buFont typeface="Roboto"/>
              <a:buNone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신청이 완료되면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marL="342900" indent="-342900">
              <a:buFont typeface="Roboto"/>
              <a:buAutoNum type="arabicParenR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신청 회원 포인트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Roboto"/>
              <a:buAutoNum type="arabicParenR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강좌의 현재 등록 인원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Roboto"/>
              <a:buAutoNum type="arabicParenR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강사 회원의 포인트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Font typeface="Roboto"/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0E44AC7-261F-43FB-8EC8-2D1F19C43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37" y="2425769"/>
            <a:ext cx="4857933" cy="4258443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1800C0BC-D296-4D7F-847C-35E09B5C0259}"/>
              </a:ext>
            </a:extLst>
          </p:cNvPr>
          <p:cNvSpPr/>
          <p:nvPr/>
        </p:nvSpPr>
        <p:spPr>
          <a:xfrm>
            <a:off x="1326367" y="4762004"/>
            <a:ext cx="3043751" cy="130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06672E2-3560-4FA1-8B0B-92DEED9F5909}"/>
              </a:ext>
            </a:extLst>
          </p:cNvPr>
          <p:cNvSpPr/>
          <p:nvPr/>
        </p:nvSpPr>
        <p:spPr>
          <a:xfrm>
            <a:off x="1113451" y="6212453"/>
            <a:ext cx="4099111" cy="188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xmlns="" id="{A0F49397-B034-4F9E-95A7-AA928FE0F632}"/>
              </a:ext>
            </a:extLst>
          </p:cNvPr>
          <p:cNvSpPr/>
          <p:nvPr/>
        </p:nvSpPr>
        <p:spPr>
          <a:xfrm rot="10800000">
            <a:off x="8725350" y="5189158"/>
            <a:ext cx="152707" cy="149141"/>
          </a:xfrm>
          <a:prstGeom prst="downArrow">
            <a:avLst>
              <a:gd name="adj1" fmla="val 33796"/>
              <a:gd name="adj2" fmla="val 50000"/>
            </a:avLst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xmlns="" id="{FA95EF96-4D2F-47B4-8EDC-364316044411}"/>
              </a:ext>
            </a:extLst>
          </p:cNvPr>
          <p:cNvSpPr/>
          <p:nvPr/>
        </p:nvSpPr>
        <p:spPr>
          <a:xfrm rot="10800000">
            <a:off x="8466831" y="5432957"/>
            <a:ext cx="152707" cy="149141"/>
          </a:xfrm>
          <a:prstGeom prst="downArrow">
            <a:avLst>
              <a:gd name="adj1" fmla="val 33796"/>
              <a:gd name="adj2" fmla="val 50000"/>
            </a:avLst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xmlns="" id="{C8F3B300-5906-47F7-921E-C609E4E5A15A}"/>
              </a:ext>
            </a:extLst>
          </p:cNvPr>
          <p:cNvSpPr/>
          <p:nvPr/>
        </p:nvSpPr>
        <p:spPr>
          <a:xfrm>
            <a:off x="8350099" y="4935132"/>
            <a:ext cx="152707" cy="149141"/>
          </a:xfrm>
          <a:prstGeom prst="downArrow">
            <a:avLst>
              <a:gd name="adj1" fmla="val 33796"/>
              <a:gd name="adj2" fmla="val 50000"/>
            </a:avLst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9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0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1" name="Google Shape;226;p27">
            <a:hlinkClick r:id="rId5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2" name="Google Shape;227;p27">
            <a:hlinkClick r:id="rId6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3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4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5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6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7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8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0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1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2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3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4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7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8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9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0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1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sz="1050" noProof="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2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3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4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5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06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7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8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9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467212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4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5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9331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6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9331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5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9331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8" name="Google Shape;226;p27">
            <a:hlinkClick r:id="rId7"/>
            <a:extLst>
              <a:ext uri="{FF2B5EF4-FFF2-40B4-BE49-F238E27FC236}">
                <a16:creationId xmlns:a16="http://schemas.microsoft.com/office/drawing/2014/main" xmlns="" id="{D9271780-E268-4AB4-AE1F-1866B1859F42}"/>
              </a:ext>
            </a:extLst>
          </p:cNvPr>
          <p:cNvSpPr/>
          <p:nvPr/>
        </p:nvSpPr>
        <p:spPr>
          <a:xfrm>
            <a:off x="7769447" y="1037558"/>
            <a:ext cx="1408200" cy="4189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9" name="Google Shape;242;p27">
            <a:extLst>
              <a:ext uri="{FF2B5EF4-FFF2-40B4-BE49-F238E27FC236}">
                <a16:creationId xmlns:a16="http://schemas.microsoft.com/office/drawing/2014/main" xmlns="" id="{8CD3ABF6-2D7D-4E39-9D35-44976E0ADC03}"/>
              </a:ext>
            </a:extLst>
          </p:cNvPr>
          <p:cNvSpPr txBox="1"/>
          <p:nvPr/>
        </p:nvSpPr>
        <p:spPr>
          <a:xfrm>
            <a:off x="8014140" y="1192465"/>
            <a:ext cx="983017" cy="1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94EB8D1-8798-475A-A194-6F9D04012EE7}"/>
              </a:ext>
            </a:extLst>
          </p:cNvPr>
          <p:cNvSpPr txBox="1"/>
          <p:nvPr/>
        </p:nvSpPr>
        <p:spPr>
          <a:xfrm>
            <a:off x="5598916" y="3267153"/>
            <a:ext cx="219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리팩토링</a:t>
            </a:r>
            <a:endParaRPr lang="ko-KR" altLang="en-US" sz="4800" b="1" dirty="0">
              <a:solidFill>
                <a:srgbClr val="4285F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B68ECF7-4076-4683-BDD8-7E21493D1D1E}"/>
              </a:ext>
            </a:extLst>
          </p:cNvPr>
          <p:cNvSpPr/>
          <p:nvPr/>
        </p:nvSpPr>
        <p:spPr>
          <a:xfrm>
            <a:off x="3831965" y="2657887"/>
            <a:ext cx="891600" cy="891600"/>
          </a:xfrm>
          <a:prstGeom prst="rect">
            <a:avLst/>
          </a:prstGeom>
          <a:solidFill>
            <a:srgbClr val="F7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3095E50-121D-46EC-837D-581E022CDB1C}"/>
              </a:ext>
            </a:extLst>
          </p:cNvPr>
          <p:cNvSpPr txBox="1"/>
          <p:nvPr/>
        </p:nvSpPr>
        <p:spPr>
          <a:xfrm>
            <a:off x="3997893" y="2644170"/>
            <a:ext cx="1649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06</a:t>
            </a:r>
            <a:endParaRPr lang="ko-KR" altLang="en-US" sz="9600" b="1" dirty="0">
              <a:solidFill>
                <a:srgbClr val="4285F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79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4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5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9331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6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9331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5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9331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4"/>
            <a:ext cx="2853364" cy="802685"/>
            <a:chOff x="516923" y="1689434"/>
            <a:chExt cx="2810865" cy="7203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2034233" cy="469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리팩토링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내역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670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01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A47C5A4-B71D-463E-BE8B-2193FD251868}"/>
              </a:ext>
            </a:extLst>
          </p:cNvPr>
          <p:cNvGrpSpPr/>
          <p:nvPr/>
        </p:nvGrpSpPr>
        <p:grpSpPr>
          <a:xfrm>
            <a:off x="1828408" y="2742962"/>
            <a:ext cx="2451617" cy="532828"/>
            <a:chOff x="1399261" y="2975337"/>
            <a:chExt cx="2451617" cy="532828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xmlns="" id="{CA52F343-1D9E-480C-838E-D27025814956}"/>
                </a:ext>
              </a:extLst>
            </p:cNvPr>
            <p:cNvSpPr/>
            <p:nvPr/>
          </p:nvSpPr>
          <p:spPr>
            <a:xfrm>
              <a:off x="1399261" y="2975337"/>
              <a:ext cx="2451617" cy="532828"/>
            </a:xfrm>
            <a:prstGeom prst="roundRect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972276C3-0889-4E72-81EE-C30CBA5F6FF1}"/>
                </a:ext>
              </a:extLst>
            </p:cNvPr>
            <p:cNvSpPr txBox="1"/>
            <p:nvPr/>
          </p:nvSpPr>
          <p:spPr>
            <a:xfrm>
              <a:off x="1514498" y="3010013"/>
              <a:ext cx="1851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BitClassDAO</a:t>
              </a:r>
              <a:endPara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6C5CCA71-31D3-4190-BF6C-4D5645459925}"/>
              </a:ext>
            </a:extLst>
          </p:cNvPr>
          <p:cNvGrpSpPr/>
          <p:nvPr/>
        </p:nvGrpSpPr>
        <p:grpSpPr>
          <a:xfrm>
            <a:off x="1832470" y="3495479"/>
            <a:ext cx="2488002" cy="532828"/>
            <a:chOff x="1403323" y="3972407"/>
            <a:chExt cx="2488002" cy="532828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xmlns="" id="{3A0216E7-BAAA-41E1-BE1A-CDF285A7936C}"/>
                </a:ext>
              </a:extLst>
            </p:cNvPr>
            <p:cNvSpPr/>
            <p:nvPr/>
          </p:nvSpPr>
          <p:spPr>
            <a:xfrm>
              <a:off x="1403323" y="3972407"/>
              <a:ext cx="2451617" cy="532828"/>
            </a:xfrm>
            <a:prstGeom prst="roundRect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0536EF7A-D8FA-4775-BFAA-02448A3EA62B}"/>
                </a:ext>
              </a:extLst>
            </p:cNvPr>
            <p:cNvSpPr txBox="1"/>
            <p:nvPr/>
          </p:nvSpPr>
          <p:spPr>
            <a:xfrm>
              <a:off x="1518560" y="4007083"/>
              <a:ext cx="2372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BitClassManager</a:t>
              </a:r>
              <a:endPara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B3201B4-60EF-4352-962C-D0251F7FA7F3}"/>
              </a:ext>
            </a:extLst>
          </p:cNvPr>
          <p:cNvGrpSpPr/>
          <p:nvPr/>
        </p:nvGrpSpPr>
        <p:grpSpPr>
          <a:xfrm>
            <a:off x="1828408" y="4247996"/>
            <a:ext cx="2451617" cy="532828"/>
            <a:chOff x="1399261" y="5021013"/>
            <a:chExt cx="2451617" cy="53282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xmlns="" id="{3730C1C1-2ADD-4F16-8BDB-8D32E2A74AA8}"/>
                </a:ext>
              </a:extLst>
            </p:cNvPr>
            <p:cNvSpPr/>
            <p:nvPr/>
          </p:nvSpPr>
          <p:spPr>
            <a:xfrm>
              <a:off x="1399261" y="5021013"/>
              <a:ext cx="2451617" cy="532828"/>
            </a:xfrm>
            <a:prstGeom prst="roundRect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A8E18EC-F042-4510-8C3D-DCA74804B6AE}"/>
                </a:ext>
              </a:extLst>
            </p:cNvPr>
            <p:cNvSpPr txBox="1"/>
            <p:nvPr/>
          </p:nvSpPr>
          <p:spPr>
            <a:xfrm>
              <a:off x="1514498" y="5055689"/>
              <a:ext cx="1736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BitClassInfo</a:t>
              </a:r>
              <a:endPara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DFEC9AC-6F83-4BFF-8236-25862C15C604}"/>
              </a:ext>
            </a:extLst>
          </p:cNvPr>
          <p:cNvGrpSpPr/>
          <p:nvPr/>
        </p:nvGrpSpPr>
        <p:grpSpPr>
          <a:xfrm>
            <a:off x="1828408" y="5000513"/>
            <a:ext cx="2451617" cy="532828"/>
            <a:chOff x="1399261" y="5891870"/>
            <a:chExt cx="2451617" cy="532828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xmlns="" id="{3FBC2721-A8AF-4AFF-A7E4-12E907237DD8}"/>
                </a:ext>
              </a:extLst>
            </p:cNvPr>
            <p:cNvSpPr/>
            <p:nvPr/>
          </p:nvSpPr>
          <p:spPr>
            <a:xfrm>
              <a:off x="1399261" y="5891870"/>
              <a:ext cx="2451617" cy="532828"/>
            </a:xfrm>
            <a:prstGeom prst="roundRect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AC6D56B6-47F1-4357-8338-EF1656FA32BA}"/>
                </a:ext>
              </a:extLst>
            </p:cNvPr>
            <p:cNvSpPr txBox="1"/>
            <p:nvPr/>
          </p:nvSpPr>
          <p:spPr>
            <a:xfrm>
              <a:off x="1514498" y="5926546"/>
              <a:ext cx="18213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HomeScreen</a:t>
              </a:r>
              <a:endPara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B3BD3477-07DE-4433-88FB-A133D162F9C9}"/>
              </a:ext>
            </a:extLst>
          </p:cNvPr>
          <p:cNvSpPr/>
          <p:nvPr/>
        </p:nvSpPr>
        <p:spPr>
          <a:xfrm>
            <a:off x="5152710" y="2875680"/>
            <a:ext cx="5203669" cy="4001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중복</a:t>
            </a:r>
            <a:r>
              <a:rPr lang="ko-KR" altLang="en-US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되는 </a:t>
            </a:r>
            <a:r>
              <a:rPr lang="en-US" altLang="ko-KR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하나의 </a:t>
            </a:r>
            <a:r>
              <a:rPr lang="en-US" altLang="ko-KR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결합</a:t>
            </a:r>
            <a:endParaRPr lang="ko-KR" alt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xmlns="" id="{28826C46-6447-4C36-9A4F-F383EFB0CE86}"/>
              </a:ext>
            </a:extLst>
          </p:cNvPr>
          <p:cNvSpPr/>
          <p:nvPr/>
        </p:nvSpPr>
        <p:spPr>
          <a:xfrm>
            <a:off x="5152711" y="3628197"/>
            <a:ext cx="5203669" cy="4001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중복</a:t>
            </a:r>
            <a:r>
              <a:rPr lang="ko-KR" altLang="en-US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되는 </a:t>
            </a:r>
            <a:r>
              <a:rPr lang="en-US" altLang="ko-KR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하나의 </a:t>
            </a:r>
            <a:r>
              <a:rPr lang="en-US" altLang="ko-KR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결합</a:t>
            </a:r>
            <a:endParaRPr lang="ko-KR" altLang="en-US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xmlns="" id="{A956F51B-A1F3-46CB-9DE1-C5E4EC84DBF8}"/>
              </a:ext>
            </a:extLst>
          </p:cNvPr>
          <p:cNvSpPr/>
          <p:nvPr/>
        </p:nvSpPr>
        <p:spPr>
          <a:xfrm>
            <a:off x="5152711" y="4380714"/>
            <a:ext cx="5203669" cy="4001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중복</a:t>
            </a:r>
            <a:r>
              <a:rPr lang="ko-KR" altLang="en-US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되는 </a:t>
            </a:r>
            <a:r>
              <a:rPr lang="en-US" altLang="ko-KR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하나의 </a:t>
            </a:r>
            <a:r>
              <a:rPr lang="en-US" altLang="ko-KR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결합</a:t>
            </a:r>
            <a:endParaRPr lang="ko-KR" altLang="en-US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xmlns="" id="{3ECB1AC9-4AE0-46D0-8426-33B7B3F97E58}"/>
              </a:ext>
            </a:extLst>
          </p:cNvPr>
          <p:cNvSpPr/>
          <p:nvPr/>
        </p:nvSpPr>
        <p:spPr>
          <a:xfrm>
            <a:off x="5159924" y="5133231"/>
            <a:ext cx="5203669" cy="4001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accent2"/>
                </a:solidFill>
              </a:rPr>
              <a:t>Static Method</a:t>
            </a:r>
            <a:r>
              <a:rPr lang="ko-KR" altLang="en-US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accent2"/>
                </a:solidFill>
              </a:rPr>
              <a:t>Non </a:t>
            </a:r>
            <a:r>
              <a:rPr lang="en-US" altLang="ko-KR">
                <a:solidFill>
                  <a:schemeClr val="accent2"/>
                </a:solidFill>
              </a:rPr>
              <a:t>Static Method</a:t>
            </a:r>
            <a:r>
              <a:rPr lang="ko-KR" altLang="en-US">
                <a:solidFill>
                  <a:schemeClr val="tx1"/>
                </a:solidFill>
              </a:rPr>
              <a:t>로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93E5E61-27E5-4C23-ABB5-B98C84702E0A}"/>
              </a:ext>
            </a:extLst>
          </p:cNvPr>
          <p:cNvCxnSpPr>
            <a:cxnSpLocks/>
          </p:cNvCxnSpPr>
          <p:nvPr/>
        </p:nvCxnSpPr>
        <p:spPr>
          <a:xfrm>
            <a:off x="4361633" y="3060208"/>
            <a:ext cx="704330" cy="0"/>
          </a:xfrm>
          <a:prstGeom prst="line">
            <a:avLst/>
          </a:prstGeom>
          <a:ln w="9525" cap="flat" cmpd="sng" algn="ctr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xmlns="" id="{ECBE9404-6A63-4AD9-857E-269294CCE03B}"/>
              </a:ext>
            </a:extLst>
          </p:cNvPr>
          <p:cNvCxnSpPr>
            <a:cxnSpLocks/>
          </p:cNvCxnSpPr>
          <p:nvPr/>
        </p:nvCxnSpPr>
        <p:spPr>
          <a:xfrm>
            <a:off x="4361633" y="3817063"/>
            <a:ext cx="704330" cy="0"/>
          </a:xfrm>
          <a:prstGeom prst="line">
            <a:avLst/>
          </a:prstGeom>
          <a:ln w="9525" cap="flat" cmpd="sng" algn="ctr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xmlns="" id="{98F1AEC7-9460-4F00-AD42-40A253E30968}"/>
              </a:ext>
            </a:extLst>
          </p:cNvPr>
          <p:cNvCxnSpPr>
            <a:cxnSpLocks/>
          </p:cNvCxnSpPr>
          <p:nvPr/>
        </p:nvCxnSpPr>
        <p:spPr>
          <a:xfrm>
            <a:off x="4361633" y="4573918"/>
            <a:ext cx="704330" cy="0"/>
          </a:xfrm>
          <a:prstGeom prst="line">
            <a:avLst/>
          </a:prstGeom>
          <a:ln w="9525" cap="flat" cmpd="sng" algn="ctr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xmlns="" id="{EF7B3EC8-2E94-46CC-9624-8A73D12F830D}"/>
              </a:ext>
            </a:extLst>
          </p:cNvPr>
          <p:cNvCxnSpPr>
            <a:cxnSpLocks/>
          </p:cNvCxnSpPr>
          <p:nvPr/>
        </p:nvCxnSpPr>
        <p:spPr>
          <a:xfrm>
            <a:off x="4361633" y="5330773"/>
            <a:ext cx="704330" cy="0"/>
          </a:xfrm>
          <a:prstGeom prst="line">
            <a:avLst/>
          </a:prstGeom>
          <a:ln w="9525" cap="flat" cmpd="sng" algn="ctr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Google Shape;226;p27">
            <a:hlinkClick r:id="rId7"/>
            <a:extLst>
              <a:ext uri="{FF2B5EF4-FFF2-40B4-BE49-F238E27FC236}">
                <a16:creationId xmlns:a16="http://schemas.microsoft.com/office/drawing/2014/main" xmlns="" id="{42D2C0F7-9529-458D-A253-237EC486B886}"/>
              </a:ext>
            </a:extLst>
          </p:cNvPr>
          <p:cNvSpPr/>
          <p:nvPr/>
        </p:nvSpPr>
        <p:spPr>
          <a:xfrm>
            <a:off x="7769447" y="1037558"/>
            <a:ext cx="1408200" cy="4189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91" name="Google Shape;242;p27">
            <a:extLst>
              <a:ext uri="{FF2B5EF4-FFF2-40B4-BE49-F238E27FC236}">
                <a16:creationId xmlns:a16="http://schemas.microsoft.com/office/drawing/2014/main" xmlns="" id="{8BC7F6C7-A2FE-46C2-ADC8-9F2B7ECC26F1}"/>
              </a:ext>
            </a:extLst>
          </p:cNvPr>
          <p:cNvSpPr txBox="1"/>
          <p:nvPr/>
        </p:nvSpPr>
        <p:spPr>
          <a:xfrm>
            <a:off x="8014140" y="1192465"/>
            <a:ext cx="983017" cy="1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E8401506-AE9C-4042-B31A-AADBCF39D33D}"/>
              </a:ext>
            </a:extLst>
          </p:cNvPr>
          <p:cNvGrpSpPr/>
          <p:nvPr/>
        </p:nvGrpSpPr>
        <p:grpSpPr>
          <a:xfrm>
            <a:off x="1828408" y="5753028"/>
            <a:ext cx="2451617" cy="532828"/>
            <a:chOff x="1399261" y="5891870"/>
            <a:chExt cx="2451617" cy="532828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xmlns="" id="{B5BC7B18-6B9F-4D99-BE52-566C84587298}"/>
                </a:ext>
              </a:extLst>
            </p:cNvPr>
            <p:cNvSpPr/>
            <p:nvPr/>
          </p:nvSpPr>
          <p:spPr>
            <a:xfrm>
              <a:off x="1399261" y="5891870"/>
              <a:ext cx="2451617" cy="532828"/>
            </a:xfrm>
            <a:prstGeom prst="roundRect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A2EA18C6-DFE4-4934-82C0-1EE950352D63}"/>
                </a:ext>
              </a:extLst>
            </p:cNvPr>
            <p:cNvSpPr txBox="1"/>
            <p:nvPr/>
          </p:nvSpPr>
          <p:spPr>
            <a:xfrm>
              <a:off x="1514498" y="5926546"/>
              <a:ext cx="2302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Try-catch &amp; </a:t>
              </a:r>
              <a:r>
                <a:rPr lang="en-US" altLang="ko-KR" sz="240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etc</a:t>
              </a:r>
              <a:endPara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xmlns="" id="{406CE234-778C-4499-952E-0404455153E4}"/>
              </a:ext>
            </a:extLst>
          </p:cNvPr>
          <p:cNvSpPr/>
          <p:nvPr/>
        </p:nvSpPr>
        <p:spPr>
          <a:xfrm>
            <a:off x="5159924" y="5885746"/>
            <a:ext cx="5203669" cy="4001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2"/>
                </a:solidFill>
              </a:rPr>
              <a:t>Try-catch </a:t>
            </a:r>
            <a:r>
              <a:rPr lang="ko-KR" altLang="en-US" dirty="0">
                <a:solidFill>
                  <a:schemeClr val="tx1"/>
                </a:solidFill>
              </a:rPr>
              <a:t>문을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Try-with-resources </a:t>
            </a:r>
            <a:r>
              <a:rPr lang="ko-KR" altLang="en-US" dirty="0">
                <a:solidFill>
                  <a:schemeClr val="tx1"/>
                </a:solidFill>
              </a:rPr>
              <a:t>문으로 변경</a:t>
            </a:r>
            <a:r>
              <a:rPr lang="en-US" altLang="ko-KR" dirty="0">
                <a:solidFill>
                  <a:schemeClr val="tx1"/>
                </a:solidFill>
              </a:rPr>
              <a:t> &amp;</a:t>
            </a:r>
            <a:r>
              <a:rPr lang="ko-KR" altLang="en-US" dirty="0">
                <a:solidFill>
                  <a:schemeClr val="tx1"/>
                </a:solidFill>
              </a:rPr>
              <a:t> 작은 수정 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xmlns="" id="{98B5A0DC-BB56-465A-BA56-6FBB365F5B90}"/>
              </a:ext>
            </a:extLst>
          </p:cNvPr>
          <p:cNvCxnSpPr>
            <a:cxnSpLocks/>
          </p:cNvCxnSpPr>
          <p:nvPr/>
        </p:nvCxnSpPr>
        <p:spPr>
          <a:xfrm>
            <a:off x="4361633" y="6087627"/>
            <a:ext cx="704330" cy="0"/>
          </a:xfrm>
          <a:prstGeom prst="line">
            <a:avLst/>
          </a:prstGeom>
          <a:ln w="9525" cap="flat" cmpd="sng" algn="ctr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58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4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5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9331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6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9331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5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9331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7208" y="5430021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8" name="Google Shape;226;p27">
            <a:hlinkClick r:id="rId7"/>
            <a:extLst>
              <a:ext uri="{FF2B5EF4-FFF2-40B4-BE49-F238E27FC236}">
                <a16:creationId xmlns:a16="http://schemas.microsoft.com/office/drawing/2014/main" xmlns="" id="{D9271780-E268-4AB4-AE1F-1866B1859F42}"/>
              </a:ext>
            </a:extLst>
          </p:cNvPr>
          <p:cNvSpPr/>
          <p:nvPr/>
        </p:nvSpPr>
        <p:spPr>
          <a:xfrm>
            <a:off x="7769447" y="1037557"/>
            <a:ext cx="1408200" cy="4180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9" name="Google Shape;242;p27">
            <a:extLst>
              <a:ext uri="{FF2B5EF4-FFF2-40B4-BE49-F238E27FC236}">
                <a16:creationId xmlns:a16="http://schemas.microsoft.com/office/drawing/2014/main" xmlns="" id="{8CD3ABF6-2D7D-4E39-9D35-44976E0ADC03}"/>
              </a:ext>
            </a:extLst>
          </p:cNvPr>
          <p:cNvSpPr txBox="1"/>
          <p:nvPr/>
        </p:nvSpPr>
        <p:spPr>
          <a:xfrm>
            <a:off x="8014140" y="1192465"/>
            <a:ext cx="983017" cy="1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6B44BF3-F434-4614-8C29-A97175B243BC}"/>
              </a:ext>
            </a:extLst>
          </p:cNvPr>
          <p:cNvGrpSpPr/>
          <p:nvPr/>
        </p:nvGrpSpPr>
        <p:grpSpPr>
          <a:xfrm>
            <a:off x="516923" y="1689433"/>
            <a:ext cx="3725395" cy="731190"/>
            <a:chOff x="516923" y="1689434"/>
            <a:chExt cx="3669912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66CF1DB3-9A69-4EE7-A44F-63CE6F68B9D8}"/>
                </a:ext>
              </a:extLst>
            </p:cNvPr>
            <p:cNvSpPr txBox="1"/>
            <p:nvPr/>
          </p:nvSpPr>
          <p:spPr>
            <a:xfrm>
              <a:off x="1293555" y="1876080"/>
              <a:ext cx="2893280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BitClassDAO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code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F6F4C135-9A4D-4977-915F-556960E49C06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75EB3241-607A-447E-B011-8368D4E105B5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02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A4DACB0F-29F3-4217-B8C9-9A332413815E}"/>
              </a:ext>
            </a:extLst>
          </p:cNvPr>
          <p:cNvCxnSpPr>
            <a:cxnSpLocks/>
          </p:cNvCxnSpPr>
          <p:nvPr/>
        </p:nvCxnSpPr>
        <p:spPr>
          <a:xfrm>
            <a:off x="799563" y="4586005"/>
            <a:ext cx="4933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205;p9">
            <a:extLst>
              <a:ext uri="{FF2B5EF4-FFF2-40B4-BE49-F238E27FC236}">
                <a16:creationId xmlns:a16="http://schemas.microsoft.com/office/drawing/2014/main" xmlns="" id="{53A45302-FAF9-40E4-8F8D-A3BC2531B10A}"/>
              </a:ext>
            </a:extLst>
          </p:cNvPr>
          <p:cNvSpPr txBox="1">
            <a:spLocks/>
          </p:cNvSpPr>
          <p:nvPr/>
        </p:nvSpPr>
        <p:spPr>
          <a:xfrm>
            <a:off x="6579651" y="2378318"/>
            <a:ext cx="4926990" cy="532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Switch Case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문을 이용해 중복을 제거하고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합침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75BA5A36-3788-4EAE-9469-ED2CCE3F2173}"/>
              </a:ext>
            </a:extLst>
          </p:cNvPr>
          <p:cNvSpPr/>
          <p:nvPr/>
        </p:nvSpPr>
        <p:spPr>
          <a:xfrm>
            <a:off x="6543047" y="1710946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4E752A3-2550-44D1-AD5F-7C191D43EDE6}"/>
              </a:ext>
            </a:extLst>
          </p:cNvPr>
          <p:cNvSpPr txBox="1"/>
          <p:nvPr/>
        </p:nvSpPr>
        <p:spPr>
          <a:xfrm>
            <a:off x="6658284" y="1745622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중복을 제거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D525276-7815-4F9E-92DC-BBAD85D32C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42" y="2461053"/>
            <a:ext cx="4524882" cy="20364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15D3748-ECAD-45BA-AC02-1D0A13F700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41" y="4731390"/>
            <a:ext cx="4434320" cy="190792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A14E3248-18CF-433A-BB00-F365570F342B}"/>
              </a:ext>
            </a:extLst>
          </p:cNvPr>
          <p:cNvSpPr/>
          <p:nvPr/>
        </p:nvSpPr>
        <p:spPr>
          <a:xfrm>
            <a:off x="943506" y="3119317"/>
            <a:ext cx="4383096" cy="197937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18F413A7-DE04-4A58-9D83-A80C457C050F}"/>
              </a:ext>
            </a:extLst>
          </p:cNvPr>
          <p:cNvSpPr/>
          <p:nvPr/>
        </p:nvSpPr>
        <p:spPr>
          <a:xfrm>
            <a:off x="863735" y="5376817"/>
            <a:ext cx="4383096" cy="253552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xmlns="" id="{CD93EEC2-F880-46C9-8021-854BE39561AE}"/>
              </a:ext>
            </a:extLst>
          </p:cNvPr>
          <p:cNvSpPr/>
          <p:nvPr/>
        </p:nvSpPr>
        <p:spPr>
          <a:xfrm>
            <a:off x="2555433" y="4462595"/>
            <a:ext cx="3456691" cy="288593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부분을 제외하고 나머지 부분은 중복이 발생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EED01A-642E-4FEF-9257-87056F38A4A6}"/>
              </a:ext>
            </a:extLst>
          </p:cNvPr>
          <p:cNvCxnSpPr>
            <a:cxnSpLocks/>
            <a:stCxn id="13" idx="2"/>
            <a:endCxn id="82" idx="0"/>
          </p:cNvCxnSpPr>
          <p:nvPr/>
        </p:nvCxnSpPr>
        <p:spPr>
          <a:xfrm>
            <a:off x="3135054" y="3317254"/>
            <a:ext cx="1148725" cy="1145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379AAD17-5595-4617-BB43-C542A30736B5}"/>
              </a:ext>
            </a:extLst>
          </p:cNvPr>
          <p:cNvCxnSpPr>
            <a:cxnSpLocks/>
            <a:stCxn id="81" idx="0"/>
            <a:endCxn id="82" idx="2"/>
          </p:cNvCxnSpPr>
          <p:nvPr/>
        </p:nvCxnSpPr>
        <p:spPr>
          <a:xfrm flipV="1">
            <a:off x="3055283" y="4751188"/>
            <a:ext cx="1228496" cy="625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689F1D15-AF48-47D8-9DE2-7A8EFF803A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5327" y="3050229"/>
            <a:ext cx="5282643" cy="3553574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B63851DA-8400-4EA9-8D48-E359DD09F417}"/>
              </a:ext>
            </a:extLst>
          </p:cNvPr>
          <p:cNvCxnSpPr>
            <a:cxnSpLocks/>
            <a:stCxn id="82" idx="3"/>
            <a:endCxn id="92" idx="1"/>
          </p:cNvCxnSpPr>
          <p:nvPr/>
        </p:nvCxnSpPr>
        <p:spPr>
          <a:xfrm flipV="1">
            <a:off x="6012124" y="3397341"/>
            <a:ext cx="2135729" cy="120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168BE23E-F69B-4BC1-96B9-32207006194F}"/>
              </a:ext>
            </a:extLst>
          </p:cNvPr>
          <p:cNvSpPr/>
          <p:nvPr/>
        </p:nvSpPr>
        <p:spPr>
          <a:xfrm>
            <a:off x="8147853" y="3253044"/>
            <a:ext cx="2059588" cy="288593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Switch Case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문으로 변경</a:t>
            </a:r>
          </a:p>
        </p:txBody>
      </p:sp>
    </p:spTree>
    <p:extLst>
      <p:ext uri="{BB962C8B-B14F-4D97-AF65-F5344CB8AC3E}">
        <p14:creationId xmlns:p14="http://schemas.microsoft.com/office/powerpoint/2010/main" val="584145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0F741F80-543F-4366-AB75-0CDB93FBE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64"/>
          <a:stretch/>
        </p:blipFill>
        <p:spPr>
          <a:xfrm>
            <a:off x="6961987" y="3675569"/>
            <a:ext cx="3540078" cy="3110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35A2FB2-59F3-43DD-A24B-22F76546F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89" y="4882158"/>
            <a:ext cx="5700397" cy="16108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D223AE0-C6EF-4253-B89C-56E5E5218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43" y="2613115"/>
            <a:ext cx="5580630" cy="15633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6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6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7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9331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9331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9331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7208" y="5430021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8" name="Google Shape;226;p27">
            <a:hlinkClick r:id="rId10"/>
            <a:extLst>
              <a:ext uri="{FF2B5EF4-FFF2-40B4-BE49-F238E27FC236}">
                <a16:creationId xmlns:a16="http://schemas.microsoft.com/office/drawing/2014/main" xmlns="" id="{D9271780-E268-4AB4-AE1F-1866B1859F42}"/>
              </a:ext>
            </a:extLst>
          </p:cNvPr>
          <p:cNvSpPr/>
          <p:nvPr/>
        </p:nvSpPr>
        <p:spPr>
          <a:xfrm>
            <a:off x="7769447" y="1037557"/>
            <a:ext cx="1408200" cy="4180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9" name="Google Shape;242;p27">
            <a:extLst>
              <a:ext uri="{FF2B5EF4-FFF2-40B4-BE49-F238E27FC236}">
                <a16:creationId xmlns:a16="http://schemas.microsoft.com/office/drawing/2014/main" xmlns="" id="{8CD3ABF6-2D7D-4E39-9D35-44976E0ADC03}"/>
              </a:ext>
            </a:extLst>
          </p:cNvPr>
          <p:cNvSpPr txBox="1"/>
          <p:nvPr/>
        </p:nvSpPr>
        <p:spPr>
          <a:xfrm>
            <a:off x="8014140" y="1192465"/>
            <a:ext cx="983017" cy="1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6B44BF3-F434-4614-8C29-A97175B243BC}"/>
              </a:ext>
            </a:extLst>
          </p:cNvPr>
          <p:cNvGrpSpPr/>
          <p:nvPr/>
        </p:nvGrpSpPr>
        <p:grpSpPr>
          <a:xfrm>
            <a:off x="516923" y="1689433"/>
            <a:ext cx="4339346" cy="731190"/>
            <a:chOff x="516923" y="1689434"/>
            <a:chExt cx="4274718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66CF1DB3-9A69-4EE7-A44F-63CE6F68B9D8}"/>
                </a:ext>
              </a:extLst>
            </p:cNvPr>
            <p:cNvSpPr txBox="1"/>
            <p:nvPr/>
          </p:nvSpPr>
          <p:spPr>
            <a:xfrm>
              <a:off x="1293555" y="1876080"/>
              <a:ext cx="3498086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BitClassManager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code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F6F4C135-9A4D-4977-915F-556960E49C06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75EB3241-607A-447E-B011-8368D4E105B5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03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A4DACB0F-29F3-4217-B8C9-9A332413815E}"/>
              </a:ext>
            </a:extLst>
          </p:cNvPr>
          <p:cNvCxnSpPr>
            <a:cxnSpLocks/>
          </p:cNvCxnSpPr>
          <p:nvPr/>
        </p:nvCxnSpPr>
        <p:spPr>
          <a:xfrm>
            <a:off x="799563" y="4586005"/>
            <a:ext cx="4933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205;p9">
            <a:extLst>
              <a:ext uri="{FF2B5EF4-FFF2-40B4-BE49-F238E27FC236}">
                <a16:creationId xmlns:a16="http://schemas.microsoft.com/office/drawing/2014/main" xmlns="" id="{53A45302-FAF9-40E4-8F8D-A3BC2531B10A}"/>
              </a:ext>
            </a:extLst>
          </p:cNvPr>
          <p:cNvSpPr txBox="1">
            <a:spLocks/>
          </p:cNvSpPr>
          <p:nvPr/>
        </p:nvSpPr>
        <p:spPr>
          <a:xfrm>
            <a:off x="6579651" y="2378317"/>
            <a:ext cx="5121118" cy="11627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>
              <a:buFont typeface="Roboto"/>
              <a:buAutoNum type="arabi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Switch case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문을 이용해 중복을 제거하고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합침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Roboto"/>
              <a:buAutoNum type="arabicPeriod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Roboto"/>
              <a:buAutoNum type="arabicPeriod"/>
            </a:pP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길이가 길어짐에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75BA5A36-3788-4EAE-9469-ED2CCE3F2173}"/>
              </a:ext>
            </a:extLst>
          </p:cNvPr>
          <p:cNvSpPr/>
          <p:nvPr/>
        </p:nvSpPr>
        <p:spPr>
          <a:xfrm>
            <a:off x="6543047" y="1710946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4E752A3-2550-44D1-AD5F-7C191D43EDE6}"/>
              </a:ext>
            </a:extLst>
          </p:cNvPr>
          <p:cNvSpPr txBox="1"/>
          <p:nvPr/>
        </p:nvSpPr>
        <p:spPr>
          <a:xfrm>
            <a:off x="6658284" y="1745622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중복을 제거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A14E3248-18CF-433A-BB00-F365570F342B}"/>
              </a:ext>
            </a:extLst>
          </p:cNvPr>
          <p:cNvSpPr/>
          <p:nvPr/>
        </p:nvSpPr>
        <p:spPr>
          <a:xfrm>
            <a:off x="941679" y="3057214"/>
            <a:ext cx="1580758" cy="160319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18F413A7-DE04-4A58-9D83-A80C457C050F}"/>
              </a:ext>
            </a:extLst>
          </p:cNvPr>
          <p:cNvSpPr/>
          <p:nvPr/>
        </p:nvSpPr>
        <p:spPr>
          <a:xfrm>
            <a:off x="943506" y="5332980"/>
            <a:ext cx="1728673" cy="132784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xmlns="" id="{CD93EEC2-F880-46C9-8021-854BE39561AE}"/>
              </a:ext>
            </a:extLst>
          </p:cNvPr>
          <p:cNvSpPr/>
          <p:nvPr/>
        </p:nvSpPr>
        <p:spPr>
          <a:xfrm>
            <a:off x="2555433" y="4462595"/>
            <a:ext cx="3456691" cy="288593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부분을 제외하고 나머지 부분은 중복이 발생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EED01A-642E-4FEF-9257-87056F38A4A6}"/>
              </a:ext>
            </a:extLst>
          </p:cNvPr>
          <p:cNvCxnSpPr>
            <a:cxnSpLocks/>
            <a:stCxn id="13" idx="3"/>
            <a:endCxn id="82" idx="0"/>
          </p:cNvCxnSpPr>
          <p:nvPr/>
        </p:nvCxnSpPr>
        <p:spPr>
          <a:xfrm>
            <a:off x="2522437" y="3137374"/>
            <a:ext cx="1761342" cy="132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379AAD17-5595-4617-BB43-C542A30736B5}"/>
              </a:ext>
            </a:extLst>
          </p:cNvPr>
          <p:cNvCxnSpPr>
            <a:cxnSpLocks/>
            <a:stCxn id="81" idx="0"/>
            <a:endCxn id="82" idx="2"/>
          </p:cNvCxnSpPr>
          <p:nvPr/>
        </p:nvCxnSpPr>
        <p:spPr>
          <a:xfrm flipV="1">
            <a:off x="1807843" y="4751188"/>
            <a:ext cx="2475936" cy="58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B63851DA-8400-4EA9-8D48-E359DD09F417}"/>
              </a:ext>
            </a:extLst>
          </p:cNvPr>
          <p:cNvCxnSpPr>
            <a:cxnSpLocks/>
            <a:stCxn id="82" idx="3"/>
            <a:endCxn id="92" idx="1"/>
          </p:cNvCxnSpPr>
          <p:nvPr/>
        </p:nvCxnSpPr>
        <p:spPr>
          <a:xfrm>
            <a:off x="6012124" y="4606892"/>
            <a:ext cx="3380216" cy="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168BE23E-F69B-4BC1-96B9-32207006194F}"/>
              </a:ext>
            </a:extLst>
          </p:cNvPr>
          <p:cNvSpPr/>
          <p:nvPr/>
        </p:nvSpPr>
        <p:spPr>
          <a:xfrm>
            <a:off x="9392340" y="4463822"/>
            <a:ext cx="2059588" cy="288593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Switch Case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문으로 변경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xmlns="" id="{CA3D7177-B067-4A29-A401-1B8F9D27DF94}"/>
              </a:ext>
            </a:extLst>
          </p:cNvPr>
          <p:cNvSpPr/>
          <p:nvPr/>
        </p:nvSpPr>
        <p:spPr>
          <a:xfrm>
            <a:off x="941679" y="5732152"/>
            <a:ext cx="1908052" cy="141911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3A89ABCC-FB8E-4A58-B2B3-136243CF652E}"/>
              </a:ext>
            </a:extLst>
          </p:cNvPr>
          <p:cNvCxnSpPr>
            <a:cxnSpLocks/>
            <a:stCxn id="74" idx="3"/>
            <a:endCxn id="82" idx="2"/>
          </p:cNvCxnSpPr>
          <p:nvPr/>
        </p:nvCxnSpPr>
        <p:spPr>
          <a:xfrm flipV="1">
            <a:off x="2849731" y="4751188"/>
            <a:ext cx="1434048" cy="105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xmlns="" id="{DF8743E7-8280-4ED2-850A-B87EDA1CD2EE}"/>
              </a:ext>
            </a:extLst>
          </p:cNvPr>
          <p:cNvSpPr/>
          <p:nvPr/>
        </p:nvSpPr>
        <p:spPr>
          <a:xfrm>
            <a:off x="941679" y="3422242"/>
            <a:ext cx="1851297" cy="152923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xmlns="" id="{27B174A7-2240-4028-8998-F2CE99906908}"/>
              </a:ext>
            </a:extLst>
          </p:cNvPr>
          <p:cNvCxnSpPr>
            <a:cxnSpLocks/>
            <a:stCxn id="77" idx="2"/>
            <a:endCxn id="82" idx="0"/>
          </p:cNvCxnSpPr>
          <p:nvPr/>
        </p:nvCxnSpPr>
        <p:spPr>
          <a:xfrm>
            <a:off x="1867328" y="3575165"/>
            <a:ext cx="2416451" cy="88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89856FDA-C162-45F7-8845-93BC7AEE8596}"/>
              </a:ext>
            </a:extLst>
          </p:cNvPr>
          <p:cNvSpPr/>
          <p:nvPr/>
        </p:nvSpPr>
        <p:spPr>
          <a:xfrm>
            <a:off x="9395639" y="5399439"/>
            <a:ext cx="2059588" cy="288593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개로 분리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674C2953-C114-4083-94F8-076071952A36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10422134" y="4772750"/>
            <a:ext cx="3299" cy="62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96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8DC6C47-8348-4E15-A717-14180811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16" y="3044505"/>
            <a:ext cx="4576227" cy="35873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34C7E6B-C27B-4E47-B890-86BFEE522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74" y="4634497"/>
            <a:ext cx="3960790" cy="21331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1F30E33-CE27-4890-A321-F3DD4C619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64" y="2369783"/>
            <a:ext cx="4065229" cy="2167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6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6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7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9331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9331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9331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7208" y="5430021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8" name="Google Shape;226;p27">
            <a:hlinkClick r:id="rId10"/>
            <a:extLst>
              <a:ext uri="{FF2B5EF4-FFF2-40B4-BE49-F238E27FC236}">
                <a16:creationId xmlns:a16="http://schemas.microsoft.com/office/drawing/2014/main" xmlns="" id="{D9271780-E268-4AB4-AE1F-1866B1859F42}"/>
              </a:ext>
            </a:extLst>
          </p:cNvPr>
          <p:cNvSpPr/>
          <p:nvPr/>
        </p:nvSpPr>
        <p:spPr>
          <a:xfrm>
            <a:off x="7769447" y="1037557"/>
            <a:ext cx="1408200" cy="4180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9" name="Google Shape;242;p27">
            <a:extLst>
              <a:ext uri="{FF2B5EF4-FFF2-40B4-BE49-F238E27FC236}">
                <a16:creationId xmlns:a16="http://schemas.microsoft.com/office/drawing/2014/main" xmlns="" id="{8CD3ABF6-2D7D-4E39-9D35-44976E0ADC03}"/>
              </a:ext>
            </a:extLst>
          </p:cNvPr>
          <p:cNvSpPr txBox="1"/>
          <p:nvPr/>
        </p:nvSpPr>
        <p:spPr>
          <a:xfrm>
            <a:off x="8014140" y="1192465"/>
            <a:ext cx="983017" cy="1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6B44BF3-F434-4614-8C29-A97175B243BC}"/>
              </a:ext>
            </a:extLst>
          </p:cNvPr>
          <p:cNvGrpSpPr/>
          <p:nvPr/>
        </p:nvGrpSpPr>
        <p:grpSpPr>
          <a:xfrm>
            <a:off x="516923" y="1689433"/>
            <a:ext cx="3592346" cy="731190"/>
            <a:chOff x="516923" y="1689434"/>
            <a:chExt cx="3538845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66CF1DB3-9A69-4EE7-A44F-63CE6F68B9D8}"/>
                </a:ext>
              </a:extLst>
            </p:cNvPr>
            <p:cNvSpPr txBox="1"/>
            <p:nvPr/>
          </p:nvSpPr>
          <p:spPr>
            <a:xfrm>
              <a:off x="1293555" y="1876080"/>
              <a:ext cx="2762213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BitClassInfo</a:t>
              </a:r>
              <a:r>
                <a:rPr lang="ko-KR" altLang="en-US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code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F6F4C135-9A4D-4977-915F-556960E49C06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75EB3241-607A-447E-B011-8368D4E105B5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04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A4DACB0F-29F3-4217-B8C9-9A332413815E}"/>
              </a:ext>
            </a:extLst>
          </p:cNvPr>
          <p:cNvCxnSpPr>
            <a:cxnSpLocks/>
          </p:cNvCxnSpPr>
          <p:nvPr/>
        </p:nvCxnSpPr>
        <p:spPr>
          <a:xfrm>
            <a:off x="799563" y="4586005"/>
            <a:ext cx="4933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205;p9">
            <a:extLst>
              <a:ext uri="{FF2B5EF4-FFF2-40B4-BE49-F238E27FC236}">
                <a16:creationId xmlns:a16="http://schemas.microsoft.com/office/drawing/2014/main" xmlns="" id="{53A45302-FAF9-40E4-8F8D-A3BC2531B10A}"/>
              </a:ext>
            </a:extLst>
          </p:cNvPr>
          <p:cNvSpPr txBox="1">
            <a:spLocks/>
          </p:cNvSpPr>
          <p:nvPr/>
        </p:nvSpPr>
        <p:spPr>
          <a:xfrm>
            <a:off x="6579651" y="2378318"/>
            <a:ext cx="4926990" cy="532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앞 장에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만든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사용해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하나의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75BA5A36-3788-4EAE-9469-ED2CCE3F2173}"/>
              </a:ext>
            </a:extLst>
          </p:cNvPr>
          <p:cNvSpPr/>
          <p:nvPr/>
        </p:nvSpPr>
        <p:spPr>
          <a:xfrm>
            <a:off x="6543047" y="1710946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4E752A3-2550-44D1-AD5F-7C191D43EDE6}"/>
              </a:ext>
            </a:extLst>
          </p:cNvPr>
          <p:cNvSpPr txBox="1"/>
          <p:nvPr/>
        </p:nvSpPr>
        <p:spPr>
          <a:xfrm>
            <a:off x="6658284" y="1745622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중복을 제거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A14E3248-18CF-433A-BB00-F365570F342B}"/>
              </a:ext>
            </a:extLst>
          </p:cNvPr>
          <p:cNvSpPr/>
          <p:nvPr/>
        </p:nvSpPr>
        <p:spPr>
          <a:xfrm>
            <a:off x="2672180" y="2518208"/>
            <a:ext cx="840728" cy="126012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18F413A7-DE04-4A58-9D83-A80C457C050F}"/>
              </a:ext>
            </a:extLst>
          </p:cNvPr>
          <p:cNvSpPr/>
          <p:nvPr/>
        </p:nvSpPr>
        <p:spPr>
          <a:xfrm>
            <a:off x="2660785" y="4778014"/>
            <a:ext cx="852122" cy="135296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xmlns="" id="{CD93EEC2-F880-46C9-8021-854BE39561AE}"/>
              </a:ext>
            </a:extLst>
          </p:cNvPr>
          <p:cNvSpPr/>
          <p:nvPr/>
        </p:nvSpPr>
        <p:spPr>
          <a:xfrm>
            <a:off x="2406754" y="3594303"/>
            <a:ext cx="3456691" cy="288593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부분을 제외하고 나머지 부분은 중복이 발생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EED01A-642E-4FEF-9257-87056F38A4A6}"/>
              </a:ext>
            </a:extLst>
          </p:cNvPr>
          <p:cNvCxnSpPr>
            <a:cxnSpLocks/>
            <a:stCxn id="13" idx="2"/>
            <a:endCxn id="82" idx="0"/>
          </p:cNvCxnSpPr>
          <p:nvPr/>
        </p:nvCxnSpPr>
        <p:spPr>
          <a:xfrm>
            <a:off x="3092544" y="2644220"/>
            <a:ext cx="1042556" cy="95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379AAD17-5595-4617-BB43-C542A30736B5}"/>
              </a:ext>
            </a:extLst>
          </p:cNvPr>
          <p:cNvCxnSpPr>
            <a:cxnSpLocks/>
            <a:stCxn id="81" idx="0"/>
            <a:endCxn id="82" idx="2"/>
          </p:cNvCxnSpPr>
          <p:nvPr/>
        </p:nvCxnSpPr>
        <p:spPr>
          <a:xfrm flipV="1">
            <a:off x="3086846" y="3882896"/>
            <a:ext cx="1048254" cy="89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B63851DA-8400-4EA9-8D48-E359DD09F417}"/>
              </a:ext>
            </a:extLst>
          </p:cNvPr>
          <p:cNvCxnSpPr>
            <a:cxnSpLocks/>
            <a:stCxn id="82" idx="3"/>
            <a:endCxn id="92" idx="1"/>
          </p:cNvCxnSpPr>
          <p:nvPr/>
        </p:nvCxnSpPr>
        <p:spPr>
          <a:xfrm>
            <a:off x="5863445" y="3738600"/>
            <a:ext cx="3336680" cy="223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168BE23E-F69B-4BC1-96B9-32207006194F}"/>
              </a:ext>
            </a:extLst>
          </p:cNvPr>
          <p:cNvSpPr/>
          <p:nvPr/>
        </p:nvSpPr>
        <p:spPr>
          <a:xfrm>
            <a:off x="9200125" y="3672600"/>
            <a:ext cx="1908147" cy="578483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여러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하나로 통일</a:t>
            </a:r>
          </a:p>
        </p:txBody>
      </p:sp>
    </p:spTree>
    <p:extLst>
      <p:ext uri="{BB962C8B-B14F-4D97-AF65-F5344CB8AC3E}">
        <p14:creationId xmlns:p14="http://schemas.microsoft.com/office/powerpoint/2010/main" val="3200386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1C7A044F-C001-4488-877D-1D668003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7" y="3056020"/>
            <a:ext cx="3621885" cy="1954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69B0F6F-A3C3-42E2-BDC6-FB103AAA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86" y="5168567"/>
            <a:ext cx="5772956" cy="1295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24BFB22-B381-42D0-9A00-85E3DADC5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59" y="2336195"/>
            <a:ext cx="4239217" cy="25911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6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6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7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8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9331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9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9331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8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9331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7208" y="5430021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8" name="Google Shape;226;p27">
            <a:hlinkClick r:id="rId10"/>
            <a:extLst>
              <a:ext uri="{FF2B5EF4-FFF2-40B4-BE49-F238E27FC236}">
                <a16:creationId xmlns:a16="http://schemas.microsoft.com/office/drawing/2014/main" xmlns="" id="{D9271780-E268-4AB4-AE1F-1866B1859F42}"/>
              </a:ext>
            </a:extLst>
          </p:cNvPr>
          <p:cNvSpPr/>
          <p:nvPr/>
        </p:nvSpPr>
        <p:spPr>
          <a:xfrm>
            <a:off x="7769447" y="1037557"/>
            <a:ext cx="1408200" cy="4180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9" name="Google Shape;242;p27">
            <a:extLst>
              <a:ext uri="{FF2B5EF4-FFF2-40B4-BE49-F238E27FC236}">
                <a16:creationId xmlns:a16="http://schemas.microsoft.com/office/drawing/2014/main" xmlns="" id="{8CD3ABF6-2D7D-4E39-9D35-44976E0ADC03}"/>
              </a:ext>
            </a:extLst>
          </p:cNvPr>
          <p:cNvSpPr txBox="1"/>
          <p:nvPr/>
        </p:nvSpPr>
        <p:spPr>
          <a:xfrm>
            <a:off x="8014140" y="1192465"/>
            <a:ext cx="983017" cy="1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6B44BF3-F434-4614-8C29-A97175B243BC}"/>
              </a:ext>
            </a:extLst>
          </p:cNvPr>
          <p:cNvGrpSpPr/>
          <p:nvPr/>
        </p:nvGrpSpPr>
        <p:grpSpPr>
          <a:xfrm>
            <a:off x="516923" y="1689433"/>
            <a:ext cx="3690129" cy="731190"/>
            <a:chOff x="516923" y="1689434"/>
            <a:chExt cx="3635172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66CF1DB3-9A69-4EE7-A44F-63CE6F68B9D8}"/>
                </a:ext>
              </a:extLst>
            </p:cNvPr>
            <p:cNvSpPr txBox="1"/>
            <p:nvPr/>
          </p:nvSpPr>
          <p:spPr>
            <a:xfrm>
              <a:off x="1293555" y="1876080"/>
              <a:ext cx="2858540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HomeScreen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code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F6F4C135-9A4D-4977-915F-556960E49C06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75EB3241-607A-447E-B011-8368D4E105B5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05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78" name="Google Shape;205;p9">
            <a:extLst>
              <a:ext uri="{FF2B5EF4-FFF2-40B4-BE49-F238E27FC236}">
                <a16:creationId xmlns:a16="http://schemas.microsoft.com/office/drawing/2014/main" xmlns="" id="{53A45302-FAF9-40E4-8F8D-A3BC2531B10A}"/>
              </a:ext>
            </a:extLst>
          </p:cNvPr>
          <p:cNvSpPr txBox="1">
            <a:spLocks/>
          </p:cNvSpPr>
          <p:nvPr/>
        </p:nvSpPr>
        <p:spPr>
          <a:xfrm>
            <a:off x="6579651" y="2378318"/>
            <a:ext cx="4926990" cy="532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앞 장에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만든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사용해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하나의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75BA5A36-3788-4EAE-9469-ED2CCE3F2173}"/>
              </a:ext>
            </a:extLst>
          </p:cNvPr>
          <p:cNvSpPr/>
          <p:nvPr/>
        </p:nvSpPr>
        <p:spPr>
          <a:xfrm>
            <a:off x="6543047" y="1710946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4E752A3-2550-44D1-AD5F-7C191D43EDE6}"/>
              </a:ext>
            </a:extLst>
          </p:cNvPr>
          <p:cNvSpPr txBox="1"/>
          <p:nvPr/>
        </p:nvSpPr>
        <p:spPr>
          <a:xfrm>
            <a:off x="6658284" y="1745622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Static Method</a:t>
            </a:r>
            <a:r>
              <a:rPr lang="ko-KR" altLang="en-US" sz="2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A14E3248-18CF-433A-BB00-F365570F342B}"/>
              </a:ext>
            </a:extLst>
          </p:cNvPr>
          <p:cNvSpPr/>
          <p:nvPr/>
        </p:nvSpPr>
        <p:spPr>
          <a:xfrm>
            <a:off x="619672" y="3753862"/>
            <a:ext cx="552455" cy="143434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18F413A7-DE04-4A58-9D83-A80C457C050F}"/>
              </a:ext>
            </a:extLst>
          </p:cNvPr>
          <p:cNvSpPr/>
          <p:nvPr/>
        </p:nvSpPr>
        <p:spPr>
          <a:xfrm>
            <a:off x="663489" y="5182327"/>
            <a:ext cx="552455" cy="143434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xmlns="" id="{CD93EEC2-F880-46C9-8021-854BE39561AE}"/>
              </a:ext>
            </a:extLst>
          </p:cNvPr>
          <p:cNvSpPr/>
          <p:nvPr/>
        </p:nvSpPr>
        <p:spPr>
          <a:xfrm>
            <a:off x="3018675" y="3552581"/>
            <a:ext cx="2517822" cy="545995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HomeScreen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(Main Class)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Static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 사용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EED01A-642E-4FEF-9257-87056F38A4A6}"/>
              </a:ext>
            </a:extLst>
          </p:cNvPr>
          <p:cNvCxnSpPr>
            <a:cxnSpLocks/>
            <a:stCxn id="13" idx="3"/>
            <a:endCxn id="82" idx="1"/>
          </p:cNvCxnSpPr>
          <p:nvPr/>
        </p:nvCxnSpPr>
        <p:spPr>
          <a:xfrm>
            <a:off x="1172127" y="3825579"/>
            <a:ext cx="1846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379AAD17-5595-4617-BB43-C542A30736B5}"/>
              </a:ext>
            </a:extLst>
          </p:cNvPr>
          <p:cNvCxnSpPr>
            <a:cxnSpLocks/>
            <a:stCxn id="81" idx="3"/>
            <a:endCxn id="82" idx="2"/>
          </p:cNvCxnSpPr>
          <p:nvPr/>
        </p:nvCxnSpPr>
        <p:spPr>
          <a:xfrm flipV="1">
            <a:off x="1215944" y="4098576"/>
            <a:ext cx="3061642" cy="115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B63851DA-8400-4EA9-8D48-E359DD09F417}"/>
              </a:ext>
            </a:extLst>
          </p:cNvPr>
          <p:cNvCxnSpPr>
            <a:cxnSpLocks/>
            <a:stCxn id="82" idx="3"/>
            <a:endCxn id="92" idx="1"/>
          </p:cNvCxnSpPr>
          <p:nvPr/>
        </p:nvCxnSpPr>
        <p:spPr>
          <a:xfrm flipV="1">
            <a:off x="5536497" y="3809335"/>
            <a:ext cx="3732378" cy="16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168BE23E-F69B-4BC1-96B9-32207006194F}"/>
              </a:ext>
            </a:extLst>
          </p:cNvPr>
          <p:cNvSpPr/>
          <p:nvPr/>
        </p:nvSpPr>
        <p:spPr>
          <a:xfrm>
            <a:off x="9268875" y="3520093"/>
            <a:ext cx="1908147" cy="578483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Static 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Private Method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변경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xmlns="" id="{FC9614EF-0193-4F85-A90D-0321229F6F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3047" y="5155501"/>
            <a:ext cx="3855483" cy="1154240"/>
          </a:xfrm>
          <a:prstGeom prst="rect">
            <a:avLst/>
          </a:prstGeom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xmlns="" id="{4F8F0050-E709-48D8-A6AD-65FED1D470BF}"/>
              </a:ext>
            </a:extLst>
          </p:cNvPr>
          <p:cNvSpPr/>
          <p:nvPr/>
        </p:nvSpPr>
        <p:spPr>
          <a:xfrm>
            <a:off x="6543047" y="4196343"/>
            <a:ext cx="443679" cy="155226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xmlns="" id="{DEE72EE5-EFEE-495C-B2E2-F108A9A388EB}"/>
              </a:ext>
            </a:extLst>
          </p:cNvPr>
          <p:cNvSpPr/>
          <p:nvPr/>
        </p:nvSpPr>
        <p:spPr>
          <a:xfrm>
            <a:off x="6543046" y="5138236"/>
            <a:ext cx="443679" cy="155226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80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05;p9">
            <a:extLst>
              <a:ext uri="{FF2B5EF4-FFF2-40B4-BE49-F238E27FC236}">
                <a16:creationId xmlns:a16="http://schemas.microsoft.com/office/drawing/2014/main" xmlns="" id="{3D8E6D7E-8ED5-4174-8442-6BD40B0FDE26}"/>
              </a:ext>
            </a:extLst>
          </p:cNvPr>
          <p:cNvSpPr txBox="1">
            <a:spLocks/>
          </p:cNvSpPr>
          <p:nvPr/>
        </p:nvSpPr>
        <p:spPr>
          <a:xfrm>
            <a:off x="6579651" y="2378317"/>
            <a:ext cx="5121118" cy="12060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>
              <a:buFont typeface="Roboto"/>
              <a:buAutoNum type="arabi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Try-catch-finally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더 간결한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Try-with-resources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변경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buFont typeface="Roboto"/>
              <a:buAutoNum type="arabicPeriod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Roboto"/>
              <a:buAutoNum type="arabi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If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문을 더 보기 좋게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Switch Case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문으로 바꾸고 변수를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Int -&gt; String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바꿔서 직관성을 높임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6BAA14E-2EEC-4AF2-9EE1-F9D264C9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7" y="2695232"/>
            <a:ext cx="5266265" cy="31501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7E9BAA-4DA0-4995-BFFC-E4727E710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17"/>
          <a:stretch/>
        </p:blipFill>
        <p:spPr>
          <a:xfrm>
            <a:off x="6543046" y="3700578"/>
            <a:ext cx="5113335" cy="30682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5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5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6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7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9331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8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9331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7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9331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9331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7208" y="5430021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9331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8" name="Google Shape;226;p27">
            <a:hlinkClick r:id="rId9"/>
            <a:extLst>
              <a:ext uri="{FF2B5EF4-FFF2-40B4-BE49-F238E27FC236}">
                <a16:creationId xmlns:a16="http://schemas.microsoft.com/office/drawing/2014/main" xmlns="" id="{D9271780-E268-4AB4-AE1F-1866B1859F42}"/>
              </a:ext>
            </a:extLst>
          </p:cNvPr>
          <p:cNvSpPr/>
          <p:nvPr/>
        </p:nvSpPr>
        <p:spPr>
          <a:xfrm>
            <a:off x="7769447" y="1037557"/>
            <a:ext cx="1408200" cy="4180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9" name="Google Shape;242;p27">
            <a:extLst>
              <a:ext uri="{FF2B5EF4-FFF2-40B4-BE49-F238E27FC236}">
                <a16:creationId xmlns:a16="http://schemas.microsoft.com/office/drawing/2014/main" xmlns="" id="{8CD3ABF6-2D7D-4E39-9D35-44976E0ADC03}"/>
              </a:ext>
            </a:extLst>
          </p:cNvPr>
          <p:cNvSpPr txBox="1"/>
          <p:nvPr/>
        </p:nvSpPr>
        <p:spPr>
          <a:xfrm>
            <a:off x="8014140" y="1192465"/>
            <a:ext cx="983017" cy="1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6B44BF3-F434-4614-8C29-A97175B243BC}"/>
              </a:ext>
            </a:extLst>
          </p:cNvPr>
          <p:cNvGrpSpPr/>
          <p:nvPr/>
        </p:nvGrpSpPr>
        <p:grpSpPr>
          <a:xfrm>
            <a:off x="516923" y="1689433"/>
            <a:ext cx="4247973" cy="731190"/>
            <a:chOff x="516923" y="1689434"/>
            <a:chExt cx="4184712" cy="65621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66CF1DB3-9A69-4EE7-A44F-63CE6F68B9D8}"/>
                </a:ext>
              </a:extLst>
            </p:cNvPr>
            <p:cNvSpPr txBox="1"/>
            <p:nvPr/>
          </p:nvSpPr>
          <p:spPr>
            <a:xfrm>
              <a:off x="1293555" y="1876080"/>
              <a:ext cx="3408080" cy="46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Try-catch &amp; </a:t>
              </a:r>
              <a:r>
                <a:rPr lang="en-US" altLang="ko-KR" sz="2800" b="1" dirty="0" err="1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etc</a:t>
              </a:r>
              <a:r>
                <a:rPr lang="en-US" altLang="ko-KR" sz="2800" b="1" dirty="0">
                  <a:solidFill>
                    <a:srgbClr val="34A853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code</a:t>
              </a:r>
              <a:endPara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F6F4C135-9A4D-4977-915F-556960E49C06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75EB3241-607A-447E-B011-8368D4E105B5}"/>
                </a:ext>
              </a:extLst>
            </p:cNvPr>
            <p:cNvSpPr txBox="1"/>
            <p:nvPr/>
          </p:nvSpPr>
          <p:spPr>
            <a:xfrm>
              <a:off x="682851" y="1763486"/>
              <a:ext cx="863638" cy="58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EA4335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06</a:t>
              </a:r>
              <a:endParaRPr lang="ko-KR" altLang="en-US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75BA5A36-3788-4EAE-9469-ED2CCE3F2173}"/>
              </a:ext>
            </a:extLst>
          </p:cNvPr>
          <p:cNvSpPr/>
          <p:nvPr/>
        </p:nvSpPr>
        <p:spPr>
          <a:xfrm>
            <a:off x="6543047" y="1710946"/>
            <a:ext cx="4065278" cy="532828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4E752A3-2550-44D1-AD5F-7C191D43EDE6}"/>
              </a:ext>
            </a:extLst>
          </p:cNvPr>
          <p:cNvSpPr txBox="1"/>
          <p:nvPr/>
        </p:nvSpPr>
        <p:spPr>
          <a:xfrm>
            <a:off x="6658284" y="1745622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Try-with-resources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A14E3248-18CF-433A-BB00-F365570F342B}"/>
              </a:ext>
            </a:extLst>
          </p:cNvPr>
          <p:cNvSpPr/>
          <p:nvPr/>
        </p:nvSpPr>
        <p:spPr>
          <a:xfrm>
            <a:off x="873491" y="2891919"/>
            <a:ext cx="342453" cy="143434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18F413A7-DE04-4A58-9D83-A80C457C050F}"/>
              </a:ext>
            </a:extLst>
          </p:cNvPr>
          <p:cNvSpPr/>
          <p:nvPr/>
        </p:nvSpPr>
        <p:spPr>
          <a:xfrm>
            <a:off x="873584" y="4555347"/>
            <a:ext cx="1802731" cy="1179956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xmlns="" id="{CD93EEC2-F880-46C9-8021-854BE39561AE}"/>
              </a:ext>
            </a:extLst>
          </p:cNvPr>
          <p:cNvSpPr/>
          <p:nvPr/>
        </p:nvSpPr>
        <p:spPr>
          <a:xfrm>
            <a:off x="3264490" y="2827350"/>
            <a:ext cx="1867415" cy="380100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Try-catch-finally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EED01A-642E-4FEF-9257-87056F38A4A6}"/>
              </a:ext>
            </a:extLst>
          </p:cNvPr>
          <p:cNvCxnSpPr>
            <a:cxnSpLocks/>
            <a:stCxn id="13" idx="3"/>
            <a:endCxn id="82" idx="1"/>
          </p:cNvCxnSpPr>
          <p:nvPr/>
        </p:nvCxnSpPr>
        <p:spPr>
          <a:xfrm>
            <a:off x="1215944" y="2963636"/>
            <a:ext cx="2048546" cy="5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379AAD17-5595-4617-BB43-C542A30736B5}"/>
              </a:ext>
            </a:extLst>
          </p:cNvPr>
          <p:cNvCxnSpPr>
            <a:cxnSpLocks/>
            <a:stCxn id="81" idx="3"/>
            <a:endCxn id="82" idx="2"/>
          </p:cNvCxnSpPr>
          <p:nvPr/>
        </p:nvCxnSpPr>
        <p:spPr>
          <a:xfrm flipV="1">
            <a:off x="2676315" y="3207450"/>
            <a:ext cx="1521883" cy="1937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B63851DA-8400-4EA9-8D48-E359DD09F417}"/>
              </a:ext>
            </a:extLst>
          </p:cNvPr>
          <p:cNvCxnSpPr>
            <a:cxnSpLocks/>
            <a:stCxn id="96" idx="2"/>
            <a:endCxn id="92" idx="1"/>
          </p:cNvCxnSpPr>
          <p:nvPr/>
        </p:nvCxnSpPr>
        <p:spPr>
          <a:xfrm>
            <a:off x="8369168" y="3946945"/>
            <a:ext cx="1587710" cy="36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168BE23E-F69B-4BC1-96B9-32207006194F}"/>
              </a:ext>
            </a:extLst>
          </p:cNvPr>
          <p:cNvSpPr/>
          <p:nvPr/>
        </p:nvSpPr>
        <p:spPr>
          <a:xfrm>
            <a:off x="9956878" y="4141816"/>
            <a:ext cx="1908147" cy="333633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Try-with-resources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xmlns="" id="{4F8F0050-E709-48D8-A6AD-65FED1D470BF}"/>
              </a:ext>
            </a:extLst>
          </p:cNvPr>
          <p:cNvSpPr/>
          <p:nvPr/>
        </p:nvSpPr>
        <p:spPr>
          <a:xfrm>
            <a:off x="6697691" y="3824045"/>
            <a:ext cx="3342953" cy="122900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xmlns="" id="{DEE72EE5-EFEE-495C-B2E2-F108A9A388EB}"/>
              </a:ext>
            </a:extLst>
          </p:cNvPr>
          <p:cNvSpPr/>
          <p:nvPr/>
        </p:nvSpPr>
        <p:spPr>
          <a:xfrm>
            <a:off x="6714051" y="6249639"/>
            <a:ext cx="1551060" cy="461881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xmlns="" id="{F63E7927-FDDB-48DE-8C21-4FE668066492}"/>
              </a:ext>
            </a:extLst>
          </p:cNvPr>
          <p:cNvSpPr/>
          <p:nvPr/>
        </p:nvSpPr>
        <p:spPr>
          <a:xfrm>
            <a:off x="6986727" y="4063175"/>
            <a:ext cx="884016" cy="122901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xmlns="" id="{F7BE6F0F-3107-46D6-97A5-DB8011F9F2B7}"/>
              </a:ext>
            </a:extLst>
          </p:cNvPr>
          <p:cNvSpPr/>
          <p:nvPr/>
        </p:nvSpPr>
        <p:spPr>
          <a:xfrm>
            <a:off x="6966433" y="4524527"/>
            <a:ext cx="884016" cy="122901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xmlns="" id="{7BD2C62B-E8C2-4856-BAE3-220A3D3AC59A}"/>
              </a:ext>
            </a:extLst>
          </p:cNvPr>
          <p:cNvSpPr/>
          <p:nvPr/>
        </p:nvSpPr>
        <p:spPr>
          <a:xfrm>
            <a:off x="6964787" y="4975390"/>
            <a:ext cx="884016" cy="122901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xmlns="" id="{A142E7B1-3F4B-451F-8D64-8B6AFB1A5932}"/>
              </a:ext>
            </a:extLst>
          </p:cNvPr>
          <p:cNvSpPr/>
          <p:nvPr/>
        </p:nvSpPr>
        <p:spPr>
          <a:xfrm>
            <a:off x="6963141" y="5454302"/>
            <a:ext cx="884016" cy="122901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F58FCB09-2148-47E7-A20B-B1A3575F739C}"/>
              </a:ext>
            </a:extLst>
          </p:cNvPr>
          <p:cNvSpPr/>
          <p:nvPr/>
        </p:nvSpPr>
        <p:spPr>
          <a:xfrm>
            <a:off x="1137114" y="3107070"/>
            <a:ext cx="774452" cy="124970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xmlns="" id="{AA507F33-B22A-4132-B88F-28C68E288660}"/>
              </a:ext>
            </a:extLst>
          </p:cNvPr>
          <p:cNvSpPr/>
          <p:nvPr/>
        </p:nvSpPr>
        <p:spPr>
          <a:xfrm>
            <a:off x="1137114" y="3398689"/>
            <a:ext cx="1179958" cy="143423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xmlns="" id="{E25985A3-AB82-45A5-9566-6E8D9B056401}"/>
              </a:ext>
            </a:extLst>
          </p:cNvPr>
          <p:cNvSpPr/>
          <p:nvPr/>
        </p:nvSpPr>
        <p:spPr>
          <a:xfrm>
            <a:off x="1131024" y="3714680"/>
            <a:ext cx="1179958" cy="143423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xmlns="" id="{CA0624B1-6CBE-4D4A-9D3B-9F348613F9DD}"/>
              </a:ext>
            </a:extLst>
          </p:cNvPr>
          <p:cNvSpPr/>
          <p:nvPr/>
        </p:nvSpPr>
        <p:spPr>
          <a:xfrm>
            <a:off x="1123706" y="4024059"/>
            <a:ext cx="527541" cy="143423"/>
          </a:xfrm>
          <a:prstGeom prst="roundRect">
            <a:avLst>
              <a:gd name="adj" fmla="val 495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xmlns="" id="{EACEA314-C3AA-4780-BD9B-204A39FF917C}"/>
              </a:ext>
            </a:extLst>
          </p:cNvPr>
          <p:cNvSpPr/>
          <p:nvPr/>
        </p:nvSpPr>
        <p:spPr>
          <a:xfrm>
            <a:off x="4165295" y="3715670"/>
            <a:ext cx="1867415" cy="380100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If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변수를 사용</a:t>
            </a: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4A18B63D-0F7A-4871-AE3D-CA1EB9D60156}"/>
              </a:ext>
            </a:extLst>
          </p:cNvPr>
          <p:cNvCxnSpPr>
            <a:cxnSpLocks/>
            <a:stCxn id="98" idx="3"/>
            <a:endCxn id="103" idx="1"/>
          </p:cNvCxnSpPr>
          <p:nvPr/>
        </p:nvCxnSpPr>
        <p:spPr>
          <a:xfrm>
            <a:off x="1911566" y="3169555"/>
            <a:ext cx="2253729" cy="73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xmlns="" id="{E8A91B74-C34A-46AB-A5C4-5B282F009FD1}"/>
              </a:ext>
            </a:extLst>
          </p:cNvPr>
          <p:cNvCxnSpPr>
            <a:cxnSpLocks/>
            <a:stCxn id="99" idx="3"/>
            <a:endCxn id="103" idx="1"/>
          </p:cNvCxnSpPr>
          <p:nvPr/>
        </p:nvCxnSpPr>
        <p:spPr>
          <a:xfrm>
            <a:off x="2317072" y="3470401"/>
            <a:ext cx="1848223" cy="435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02323F93-7EC0-4E47-8A3A-D297E932B152}"/>
              </a:ext>
            </a:extLst>
          </p:cNvPr>
          <p:cNvCxnSpPr>
            <a:cxnSpLocks/>
            <a:stCxn id="100" idx="3"/>
            <a:endCxn id="103" idx="1"/>
          </p:cNvCxnSpPr>
          <p:nvPr/>
        </p:nvCxnSpPr>
        <p:spPr>
          <a:xfrm>
            <a:off x="2310982" y="3786392"/>
            <a:ext cx="1854313" cy="11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xmlns="" id="{7FC2B06C-039E-4948-B2AE-DE37E027EFD6}"/>
              </a:ext>
            </a:extLst>
          </p:cNvPr>
          <p:cNvCxnSpPr>
            <a:cxnSpLocks/>
            <a:stCxn id="101" idx="3"/>
            <a:endCxn id="103" idx="1"/>
          </p:cNvCxnSpPr>
          <p:nvPr/>
        </p:nvCxnSpPr>
        <p:spPr>
          <a:xfrm flipV="1">
            <a:off x="1651247" y="3905720"/>
            <a:ext cx="2514048" cy="19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xmlns="" id="{C066C855-B86C-403A-BC8D-E3B63A3973F3}"/>
              </a:ext>
            </a:extLst>
          </p:cNvPr>
          <p:cNvSpPr/>
          <p:nvPr/>
        </p:nvSpPr>
        <p:spPr>
          <a:xfrm>
            <a:off x="10117096" y="5064100"/>
            <a:ext cx="1587710" cy="515611"/>
          </a:xfrm>
          <a:prstGeom prst="roundRect">
            <a:avLst>
              <a:gd name="adj" fmla="val 4955"/>
            </a:avLst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Switch Case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Sting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변수를 사용</a:t>
            </a: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xmlns="" id="{3524125F-B502-487E-A4F5-8CE33736071D}"/>
              </a:ext>
            </a:extLst>
          </p:cNvPr>
          <p:cNvCxnSpPr>
            <a:cxnSpLocks/>
            <a:stCxn id="91" idx="3"/>
            <a:endCxn id="148" idx="1"/>
          </p:cNvCxnSpPr>
          <p:nvPr/>
        </p:nvCxnSpPr>
        <p:spPr>
          <a:xfrm>
            <a:off x="7870743" y="4124626"/>
            <a:ext cx="2246353" cy="119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xmlns="" id="{3CE29873-6138-4E45-B8EB-E889FBBC357C}"/>
              </a:ext>
            </a:extLst>
          </p:cNvPr>
          <p:cNvCxnSpPr>
            <a:cxnSpLocks/>
            <a:stCxn id="93" idx="3"/>
            <a:endCxn id="148" idx="1"/>
          </p:cNvCxnSpPr>
          <p:nvPr/>
        </p:nvCxnSpPr>
        <p:spPr>
          <a:xfrm>
            <a:off x="7850449" y="4585978"/>
            <a:ext cx="2266647" cy="735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xmlns="" id="{AA4E8BD4-3181-46D4-8150-D03B599982D6}"/>
              </a:ext>
            </a:extLst>
          </p:cNvPr>
          <p:cNvCxnSpPr>
            <a:cxnSpLocks/>
            <a:stCxn id="94" idx="3"/>
            <a:endCxn id="148" idx="1"/>
          </p:cNvCxnSpPr>
          <p:nvPr/>
        </p:nvCxnSpPr>
        <p:spPr>
          <a:xfrm>
            <a:off x="7848803" y="5036841"/>
            <a:ext cx="2268293" cy="285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xmlns="" id="{52D1A022-7FB3-4705-BA32-9C4878E86FA8}"/>
              </a:ext>
            </a:extLst>
          </p:cNvPr>
          <p:cNvCxnSpPr>
            <a:cxnSpLocks/>
            <a:stCxn id="95" idx="3"/>
            <a:endCxn id="148" idx="1"/>
          </p:cNvCxnSpPr>
          <p:nvPr/>
        </p:nvCxnSpPr>
        <p:spPr>
          <a:xfrm flipV="1">
            <a:off x="7847157" y="5321906"/>
            <a:ext cx="2269939" cy="19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1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9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5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16086" y="5430021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xmlns="" id="{EDE8FD7C-99FD-4C2D-B6B0-74FFA953E971}"/>
              </a:ext>
            </a:extLst>
          </p:cNvPr>
          <p:cNvSpPr/>
          <p:nvPr/>
        </p:nvSpPr>
        <p:spPr>
          <a:xfrm>
            <a:off x="736557" y="3586579"/>
            <a:ext cx="10718886" cy="2843292"/>
          </a:xfrm>
          <a:prstGeom prst="roundRect">
            <a:avLst>
              <a:gd name="adj" fmla="val 253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One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Bit Class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모든 회원이 수강생이 될 수 있고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강사도 될 수 있는 플랫폼을 제공합니다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ctr" fontAlgn="base"/>
            <a:endParaRPr lang="en-US" altLang="ko-KR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 fontAlgn="base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누구나 강사가 되고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수강생이 될 수 있기 때문에 회원가입을 한 회원들은 누구든 강좌를 개설할 수 있습니다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ctr" fontAlgn="base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모든 회원은 다른 사람이 개설한 강좌를 수강할 수 있습니다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ctr" fontAlgn="base"/>
            <a:endParaRPr lang="en-US" altLang="ko-KR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 fontAlgn="base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뿐만 아니라 회원가입을 하지 않은 비회원이라도 어떤 강좌가 개설됐는지</a:t>
            </a:r>
            <a:endParaRPr lang="en-US" altLang="ko-KR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 fontAlgn="base"/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확인할 수 있도록 제공하고 있습니다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70" name="Google Shape;150;p7">
            <a:extLst>
              <a:ext uri="{FF2B5EF4-FFF2-40B4-BE49-F238E27FC236}">
                <a16:creationId xmlns:a16="http://schemas.microsoft.com/office/drawing/2014/main" xmlns="" id="{12DA8CC4-DFF1-4158-8FEC-8757EB884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1642" y="2544400"/>
            <a:ext cx="5628717" cy="5328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4"/>
                </a:solidFill>
              </a:rPr>
              <a:t>“ O</a:t>
            </a:r>
            <a:r>
              <a:rPr lang="en" sz="4800" dirty="0">
                <a:solidFill>
                  <a:schemeClr val="accent2"/>
                </a:solidFill>
              </a:rPr>
              <a:t>n</a:t>
            </a:r>
            <a:r>
              <a:rPr lang="en" sz="4800" dirty="0">
                <a:solidFill>
                  <a:schemeClr val="accent1"/>
                </a:solidFill>
              </a:rPr>
              <a:t>e</a:t>
            </a:r>
            <a:r>
              <a:rPr lang="en" sz="4800" dirty="0"/>
              <a:t> </a:t>
            </a:r>
            <a:r>
              <a:rPr lang="en" sz="4800" dirty="0">
                <a:solidFill>
                  <a:schemeClr val="accent4"/>
                </a:solidFill>
              </a:rPr>
              <a:t>B</a:t>
            </a:r>
            <a:r>
              <a:rPr lang="en" sz="4800" dirty="0">
                <a:solidFill>
                  <a:schemeClr val="accent2"/>
                </a:solidFill>
              </a:rPr>
              <a:t>i</a:t>
            </a:r>
            <a:r>
              <a:rPr lang="en" sz="4800" dirty="0">
                <a:solidFill>
                  <a:schemeClr val="accent1"/>
                </a:solidFill>
              </a:rPr>
              <a:t>t</a:t>
            </a:r>
            <a:r>
              <a:rPr lang="en" sz="4800" dirty="0"/>
              <a:t> </a:t>
            </a:r>
            <a:r>
              <a:rPr lang="en" sz="4800" dirty="0">
                <a:solidFill>
                  <a:schemeClr val="accent4"/>
                </a:solidFill>
              </a:rPr>
              <a:t>C</a:t>
            </a:r>
            <a:r>
              <a:rPr lang="en" sz="4800" dirty="0">
                <a:solidFill>
                  <a:schemeClr val="accent2"/>
                </a:solidFill>
              </a:rPr>
              <a:t>l</a:t>
            </a:r>
            <a:r>
              <a:rPr lang="en" sz="4800" dirty="0">
                <a:solidFill>
                  <a:schemeClr val="accent1"/>
                </a:solidFill>
              </a:rPr>
              <a:t>a</a:t>
            </a:r>
            <a:r>
              <a:rPr lang="en" sz="4800" dirty="0">
                <a:solidFill>
                  <a:schemeClr val="accent3"/>
                </a:solidFill>
              </a:rPr>
              <a:t>ss ”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18A2B47-372A-4858-BA78-B71C06BB9B4A}"/>
              </a:ext>
            </a:extLst>
          </p:cNvPr>
          <p:cNvSpPr txBox="1"/>
          <p:nvPr/>
        </p:nvSpPr>
        <p:spPr>
          <a:xfrm>
            <a:off x="1293555" y="1876080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소개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6BC8D815-7045-4623-B14B-790E87461E4D}"/>
              </a:ext>
            </a:extLst>
          </p:cNvPr>
          <p:cNvSpPr/>
          <p:nvPr/>
        </p:nvSpPr>
        <p:spPr>
          <a:xfrm>
            <a:off x="516923" y="1689434"/>
            <a:ext cx="520341" cy="520341"/>
          </a:xfrm>
          <a:prstGeom prst="ellipse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1A6C814-D11B-4F72-BE49-B16209F896CA}"/>
              </a:ext>
            </a:extLst>
          </p:cNvPr>
          <p:cNvSpPr txBox="1"/>
          <p:nvPr/>
        </p:nvSpPr>
        <p:spPr>
          <a:xfrm>
            <a:off x="682851" y="1763486"/>
            <a:ext cx="67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01</a:t>
            </a:r>
            <a:endParaRPr lang="ko-KR" altLang="en-US" sz="3600" b="1" dirty="0">
              <a:solidFill>
                <a:srgbClr val="EA4335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9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4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5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4370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4370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6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4370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4370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4534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5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4370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16086" y="5430021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4370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8" name="Google Shape;226;p27">
            <a:hlinkClick r:id="rId7"/>
            <a:extLst>
              <a:ext uri="{FF2B5EF4-FFF2-40B4-BE49-F238E27FC236}">
                <a16:creationId xmlns:a16="http://schemas.microsoft.com/office/drawing/2014/main" xmlns="" id="{F98138DA-7ACE-4FD9-B31C-BDD0BB2998AD}"/>
              </a:ext>
            </a:extLst>
          </p:cNvPr>
          <p:cNvSpPr/>
          <p:nvPr/>
        </p:nvSpPr>
        <p:spPr>
          <a:xfrm>
            <a:off x="9270124" y="1037558"/>
            <a:ext cx="1408200" cy="414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9" name="Google Shape;242;p27">
            <a:extLst>
              <a:ext uri="{FF2B5EF4-FFF2-40B4-BE49-F238E27FC236}">
                <a16:creationId xmlns:a16="http://schemas.microsoft.com/office/drawing/2014/main" xmlns="" id="{CA47CFBC-35F3-45FE-B8BD-8EEDE274B2C8}"/>
              </a:ext>
            </a:extLst>
          </p:cNvPr>
          <p:cNvSpPr txBox="1"/>
          <p:nvPr/>
        </p:nvSpPr>
        <p:spPr>
          <a:xfrm>
            <a:off x="9602745" y="1144370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9A68640-CE71-4A15-9FD7-E205882B349A}"/>
              </a:ext>
            </a:extLst>
          </p:cNvPr>
          <p:cNvSpPr txBox="1"/>
          <p:nvPr/>
        </p:nvSpPr>
        <p:spPr>
          <a:xfrm>
            <a:off x="5376067" y="3233199"/>
            <a:ext cx="2412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아쉬운 점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2145E9D5-A913-4C42-A956-9A8DB712C543}"/>
              </a:ext>
            </a:extLst>
          </p:cNvPr>
          <p:cNvSpPr/>
          <p:nvPr/>
        </p:nvSpPr>
        <p:spPr>
          <a:xfrm>
            <a:off x="3831965" y="2657887"/>
            <a:ext cx="891600" cy="891600"/>
          </a:xfrm>
          <a:prstGeom prst="rect">
            <a:avLst/>
          </a:prstGeom>
          <a:solidFill>
            <a:srgbClr val="F7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AB4116C-0419-42AD-8D0E-76DB678E3EF4}"/>
              </a:ext>
            </a:extLst>
          </p:cNvPr>
          <p:cNvSpPr txBox="1"/>
          <p:nvPr/>
        </p:nvSpPr>
        <p:spPr>
          <a:xfrm>
            <a:off x="3921690" y="2644170"/>
            <a:ext cx="1864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4285F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07</a:t>
            </a:r>
            <a:endParaRPr lang="ko-KR" altLang="en-US" sz="9600" b="1" dirty="0">
              <a:solidFill>
                <a:srgbClr val="4285F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165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4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5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4370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4370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6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4370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4370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4534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5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4370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16086" y="5430021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4370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8" name="Google Shape;226;p27">
            <a:hlinkClick r:id="rId7"/>
            <a:extLst>
              <a:ext uri="{FF2B5EF4-FFF2-40B4-BE49-F238E27FC236}">
                <a16:creationId xmlns:a16="http://schemas.microsoft.com/office/drawing/2014/main" xmlns="" id="{F98138DA-7ACE-4FD9-B31C-BDD0BB2998AD}"/>
              </a:ext>
            </a:extLst>
          </p:cNvPr>
          <p:cNvSpPr/>
          <p:nvPr/>
        </p:nvSpPr>
        <p:spPr>
          <a:xfrm>
            <a:off x="9270124" y="1037557"/>
            <a:ext cx="1408200" cy="4141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9" name="Google Shape;242;p27">
            <a:extLst>
              <a:ext uri="{FF2B5EF4-FFF2-40B4-BE49-F238E27FC236}">
                <a16:creationId xmlns:a16="http://schemas.microsoft.com/office/drawing/2014/main" xmlns="" id="{CA47CFBC-35F3-45FE-B8BD-8EEDE274B2C8}"/>
              </a:ext>
            </a:extLst>
          </p:cNvPr>
          <p:cNvSpPr txBox="1"/>
          <p:nvPr/>
        </p:nvSpPr>
        <p:spPr>
          <a:xfrm>
            <a:off x="9602745" y="1144370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xmlns="" id="{99465EC1-CAB4-42AC-8EC6-EEEB57AB00BC}"/>
              </a:ext>
            </a:extLst>
          </p:cNvPr>
          <p:cNvSpPr/>
          <p:nvPr/>
        </p:nvSpPr>
        <p:spPr>
          <a:xfrm>
            <a:off x="736557" y="3351219"/>
            <a:ext cx="10718886" cy="3078652"/>
          </a:xfrm>
          <a:prstGeom prst="roundRect">
            <a:avLst>
              <a:gd name="adj" fmla="val 253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 fontAlgn="base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포인트 정산 부분을 만들고 싶었지만 시간이 없어서 만들지 못했던 점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457200" indent="-457200" algn="ctr" fontAlgn="base"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 algn="ctr" fontAlgn="base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회원 탈퇴 시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자신이 개설한 강좌가 없어지지만 수강생들에게 환불이 되지 않는 점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457200" indent="-457200" algn="ctr" fontAlgn="base"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 algn="ctr" fontAlgn="base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상속과 인터페이스를 사용하고 싶었지만 마땅히 사용할 부분이 없어서 사용하지 않았던 점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457200" indent="-457200" algn="ctr" fontAlgn="base"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 algn="ctr" fontAlgn="base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기능별로 클래스를 명확하게 분리하지 못해 협업이 어려웠던 점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457200" indent="-457200" algn="ctr" fontAlgn="base"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 algn="ctr" fontAlgn="base"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비밀번호를 저장할 때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암호화 통해 저장하지만 같은 암호라면 저장되는 값이 같은 점</a:t>
            </a:r>
            <a:r>
              <a:rPr lang="en-US" altLang="ko-KR" sz="20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71" name="Google Shape;150;p7">
            <a:extLst>
              <a:ext uri="{FF2B5EF4-FFF2-40B4-BE49-F238E27FC236}">
                <a16:creationId xmlns:a16="http://schemas.microsoft.com/office/drawing/2014/main" xmlns="" id="{735C1B3D-345A-45F2-AB83-BDB908AE4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1642" y="2136027"/>
            <a:ext cx="5628717" cy="5328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4"/>
                </a:solidFill>
              </a:rPr>
              <a:t>“ </a:t>
            </a:r>
            <a:r>
              <a:rPr lang="ko-KR" altLang="en-US" sz="60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</a:t>
            </a:r>
            <a:r>
              <a:rPr lang="ko-KR" altLang="en-US" sz="6000" b="1" dirty="0">
                <a:solidFill>
                  <a:schemeClr val="accent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쉬</a:t>
            </a:r>
            <a:r>
              <a:rPr lang="ko-KR" alt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운</a:t>
            </a:r>
            <a:r>
              <a:rPr lang="ko-KR" altLang="en-US" sz="6000" b="1" dirty="0">
                <a:solidFill>
                  <a:schemeClr val="accent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6000" b="1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</a:t>
            </a:r>
            <a:r>
              <a:rPr lang="en" sz="6000" b="1" dirty="0">
                <a:solidFill>
                  <a:srgbClr val="00B050"/>
                </a:solidFill>
              </a:rPr>
              <a:t> ”</a:t>
            </a:r>
            <a:endParaRPr sz="6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826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BB18CA1-692A-4D69-97A7-4491314C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84554"/>
            <a:ext cx="8853001" cy="4703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4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4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5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4370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4370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4370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4370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4534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4370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5D02D3-8822-4230-B773-F23246A7CC86}"/>
              </a:ext>
            </a:extLst>
          </p:cNvPr>
          <p:cNvSpPr txBox="1"/>
          <p:nvPr/>
        </p:nvSpPr>
        <p:spPr>
          <a:xfrm>
            <a:off x="3615521" y="4174375"/>
            <a:ext cx="1879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 QNA</a:t>
            </a:r>
            <a:endParaRPr lang="ko-KR" altLang="en-US" sz="4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3" name="Google Shape;243;p27">
            <a:extLst>
              <a:ext uri="{FF2B5EF4-FFF2-40B4-BE49-F238E27FC236}">
                <a16:creationId xmlns:a16="http://schemas.microsoft.com/office/drawing/2014/main" xmlns="" id="{F9BDEC50-F447-4050-B9EC-EB84C7D0EB2A}"/>
              </a:ext>
            </a:extLst>
          </p:cNvPr>
          <p:cNvSpPr txBox="1"/>
          <p:nvPr/>
        </p:nvSpPr>
        <p:spPr>
          <a:xfrm>
            <a:off x="1113451" y="1144370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8" name="Google Shape;226;p27">
            <a:hlinkClick r:id="rId8"/>
            <a:extLst>
              <a:ext uri="{FF2B5EF4-FFF2-40B4-BE49-F238E27FC236}">
                <a16:creationId xmlns:a16="http://schemas.microsoft.com/office/drawing/2014/main" xmlns="" id="{D9D2E645-C84B-4664-9946-9B22AD5BE964}"/>
              </a:ext>
            </a:extLst>
          </p:cNvPr>
          <p:cNvSpPr/>
          <p:nvPr/>
        </p:nvSpPr>
        <p:spPr>
          <a:xfrm>
            <a:off x="10608325" y="1037557"/>
            <a:ext cx="1408200" cy="4192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9" name="Google Shape;242;p27">
            <a:extLst>
              <a:ext uri="{FF2B5EF4-FFF2-40B4-BE49-F238E27FC236}">
                <a16:creationId xmlns:a16="http://schemas.microsoft.com/office/drawing/2014/main" xmlns="" id="{546B0461-1D17-458A-8835-CA19EFBEB9AF}"/>
              </a:ext>
            </a:extLst>
          </p:cNvPr>
          <p:cNvSpPr txBox="1"/>
          <p:nvPr/>
        </p:nvSpPr>
        <p:spPr>
          <a:xfrm>
            <a:off x="10940946" y="1144370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 &amp; A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70" name="Google Shape;150;p7">
            <a:extLst>
              <a:ext uri="{FF2B5EF4-FFF2-40B4-BE49-F238E27FC236}">
                <a16:creationId xmlns:a16="http://schemas.microsoft.com/office/drawing/2014/main" xmlns="" id="{0AABCB2E-6EE5-4500-9AF4-26294883F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200" y="1478658"/>
            <a:ext cx="5530850" cy="14835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/>
                </a:solidFill>
              </a:rPr>
              <a:t>O</a:t>
            </a:r>
            <a:r>
              <a:rPr lang="en" sz="2400" dirty="0">
                <a:solidFill>
                  <a:schemeClr val="accent2"/>
                </a:solidFill>
              </a:rPr>
              <a:t>n</a:t>
            </a:r>
            <a:r>
              <a:rPr lang="en" sz="2400" dirty="0">
                <a:solidFill>
                  <a:schemeClr val="accent1"/>
                </a:solidFill>
              </a:rPr>
              <a:t>e</a:t>
            </a:r>
            <a:r>
              <a:rPr lang="en" sz="2400" dirty="0"/>
              <a:t> </a:t>
            </a:r>
            <a:r>
              <a:rPr lang="en" sz="2400" dirty="0">
                <a:solidFill>
                  <a:schemeClr val="accent4"/>
                </a:solidFill>
              </a:rPr>
              <a:t>B</a:t>
            </a:r>
            <a:r>
              <a:rPr lang="en" sz="2400" dirty="0">
                <a:solidFill>
                  <a:schemeClr val="accent2"/>
                </a:solidFill>
              </a:rPr>
              <a:t>i</a:t>
            </a:r>
            <a:r>
              <a:rPr lang="en" sz="2400" dirty="0">
                <a:solidFill>
                  <a:schemeClr val="accent1"/>
                </a:solidFill>
              </a:rPr>
              <a:t>t</a:t>
            </a:r>
            <a:r>
              <a:rPr lang="en" sz="2400" dirty="0"/>
              <a:t> </a:t>
            </a:r>
            <a:r>
              <a:rPr lang="en" sz="2400" dirty="0">
                <a:solidFill>
                  <a:schemeClr val="accent4"/>
                </a:solidFill>
              </a:rPr>
              <a:t>C</a:t>
            </a:r>
            <a:r>
              <a:rPr lang="en" sz="2400" dirty="0">
                <a:solidFill>
                  <a:schemeClr val="accent2"/>
                </a:solidFill>
              </a:rPr>
              <a:t>l</a:t>
            </a:r>
            <a:r>
              <a:rPr lang="en" sz="2400" dirty="0">
                <a:solidFill>
                  <a:schemeClr val="accent1"/>
                </a:solidFill>
              </a:rPr>
              <a:t>a</a:t>
            </a:r>
            <a:r>
              <a:rPr lang="en" sz="2400" dirty="0">
                <a:solidFill>
                  <a:schemeClr val="accent3"/>
                </a:solidFill>
              </a:rPr>
              <a:t>ss</a:t>
            </a:r>
            <a:endParaRPr sz="240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E4954F4-5C91-47B6-97E4-78C4C2457F4B}"/>
              </a:ext>
            </a:extLst>
          </p:cNvPr>
          <p:cNvSpPr/>
          <p:nvPr/>
        </p:nvSpPr>
        <p:spPr>
          <a:xfrm>
            <a:off x="29059" y="1930831"/>
            <a:ext cx="1445805" cy="488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크리베이트 Q&amp;amp;A - 크리베이트">
            <a:extLst>
              <a:ext uri="{FF2B5EF4-FFF2-40B4-BE49-F238E27FC236}">
                <a16:creationId xmlns:a16="http://schemas.microsoft.com/office/drawing/2014/main" xmlns="" id="{3B30C83E-A0C0-4705-8033-144EE581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967" y="3363708"/>
            <a:ext cx="4436695" cy="284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E4C8FBF-C46A-4D87-BB59-DDC6EF2AA1D2}"/>
              </a:ext>
            </a:extLst>
          </p:cNvPr>
          <p:cNvSpPr/>
          <p:nvPr/>
        </p:nvSpPr>
        <p:spPr>
          <a:xfrm>
            <a:off x="1722967" y="2091076"/>
            <a:ext cx="391556" cy="206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F89837A-FE04-475D-934B-A5594D9934B7}"/>
              </a:ext>
            </a:extLst>
          </p:cNvPr>
          <p:cNvSpPr txBox="1"/>
          <p:nvPr/>
        </p:nvSpPr>
        <p:spPr>
          <a:xfrm>
            <a:off x="1722967" y="199593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Q &amp; A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30350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나에게 꼭 맞는 취미를 찾고 싶다면</a:t>
            </a:r>
            <a:r>
              <a:rPr lang="en" sz="1400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…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262650" y="2031200"/>
            <a:ext cx="11360700" cy="19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accent4"/>
                </a:solidFill>
              </a:rPr>
              <a:t>T</a:t>
            </a:r>
            <a:r>
              <a:rPr lang="en" sz="8800" dirty="0">
                <a:solidFill>
                  <a:schemeClr val="accent2"/>
                </a:solidFill>
              </a:rPr>
              <a:t>h</a:t>
            </a:r>
            <a:r>
              <a:rPr lang="en" sz="8800" dirty="0">
                <a:solidFill>
                  <a:schemeClr val="accent1"/>
                </a:solidFill>
              </a:rPr>
              <a:t>a</a:t>
            </a:r>
            <a:r>
              <a:rPr lang="en" altLang="ko-KR" sz="8800" dirty="0">
                <a:solidFill>
                  <a:schemeClr val="accent3"/>
                </a:solidFill>
              </a:rPr>
              <a:t>n</a:t>
            </a:r>
            <a:r>
              <a:rPr lang="en" altLang="ko-KR" sz="8800" dirty="0">
                <a:solidFill>
                  <a:schemeClr val="accent1"/>
                </a:solidFill>
              </a:rPr>
              <a:t>k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4"/>
                </a:solidFill>
              </a:rPr>
              <a:t>Y</a:t>
            </a:r>
            <a:r>
              <a:rPr lang="en" sz="8800" dirty="0">
                <a:solidFill>
                  <a:schemeClr val="accent2"/>
                </a:solidFill>
              </a:rPr>
              <a:t>o</a:t>
            </a:r>
            <a:r>
              <a:rPr lang="en" altLang="ko-KR" sz="8800" dirty="0">
                <a:solidFill>
                  <a:schemeClr val="accent3"/>
                </a:solidFill>
              </a:rPr>
              <a:t>u</a:t>
            </a:r>
            <a:endParaRPr sz="8800" dirty="0">
              <a:solidFill>
                <a:schemeClr val="accent4"/>
              </a:solidFill>
            </a:endParaRPr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l="18903" r="70675"/>
          <a:stretch/>
        </p:blipFill>
        <p:spPr>
          <a:xfrm>
            <a:off x="3080949" y="4046102"/>
            <a:ext cx="3248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B6AD8F4-1ED7-41F9-A357-FA1123EB75E3}"/>
              </a:ext>
            </a:extLst>
          </p:cNvPr>
          <p:cNvSpPr/>
          <p:nvPr/>
        </p:nvSpPr>
        <p:spPr>
          <a:xfrm>
            <a:off x="5367647" y="6477990"/>
            <a:ext cx="1422340" cy="30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7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9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0" name="Google Shape;227;p27">
            <a:hlinkClick r:id="rId5"/>
          </p:cNvPr>
          <p:cNvSpPr/>
          <p:nvPr/>
        </p:nvSpPr>
        <p:spPr>
          <a:xfrm>
            <a:off x="216528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16086" y="5430021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322D014E-3E35-4263-AF16-9BBBEB4BB3B2}"/>
              </a:ext>
            </a:extLst>
          </p:cNvPr>
          <p:cNvSpPr/>
          <p:nvPr/>
        </p:nvSpPr>
        <p:spPr>
          <a:xfrm>
            <a:off x="2103285" y="3496765"/>
            <a:ext cx="1051182" cy="563833"/>
          </a:xfrm>
          <a:prstGeom prst="roundRect">
            <a:avLst>
              <a:gd name="adj" fmla="val 80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화 면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DAF8F475-5AA1-4CD7-A680-32E35A561C12}"/>
              </a:ext>
            </a:extLst>
          </p:cNvPr>
          <p:cNvSpPr/>
          <p:nvPr/>
        </p:nvSpPr>
        <p:spPr>
          <a:xfrm>
            <a:off x="3972391" y="2237756"/>
            <a:ext cx="1162029" cy="411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비회원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025D955F-DCD0-4712-B31C-8B4D90D51B30}"/>
              </a:ext>
            </a:extLst>
          </p:cNvPr>
          <p:cNvSpPr/>
          <p:nvPr/>
        </p:nvSpPr>
        <p:spPr>
          <a:xfrm>
            <a:off x="3972391" y="5159685"/>
            <a:ext cx="1162029" cy="411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  원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DAE6B194-22BE-4E8D-94E4-3683B9EEB478}"/>
              </a:ext>
            </a:extLst>
          </p:cNvPr>
          <p:cNvCxnSpPr>
            <a:cxnSpLocks/>
            <a:stCxn id="2" idx="3"/>
            <a:endCxn id="74" idx="2"/>
          </p:cNvCxnSpPr>
          <p:nvPr/>
        </p:nvCxnSpPr>
        <p:spPr>
          <a:xfrm>
            <a:off x="3154467" y="3778682"/>
            <a:ext cx="817924" cy="158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960E8BA5-0637-45BF-80D4-D8CAE1B7E24C}"/>
              </a:ext>
            </a:extLst>
          </p:cNvPr>
          <p:cNvCxnSpPr>
            <a:cxnSpLocks/>
            <a:stCxn id="2" idx="3"/>
            <a:endCxn id="71" idx="2"/>
          </p:cNvCxnSpPr>
          <p:nvPr/>
        </p:nvCxnSpPr>
        <p:spPr>
          <a:xfrm flipV="1">
            <a:off x="3154467" y="2443271"/>
            <a:ext cx="817924" cy="133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199901D2-2E2F-48F8-9313-40C84EEC5362}"/>
              </a:ext>
            </a:extLst>
          </p:cNvPr>
          <p:cNvCxnSpPr>
            <a:cxnSpLocks/>
            <a:stCxn id="71" idx="6"/>
            <a:endCxn id="96" idx="1"/>
          </p:cNvCxnSpPr>
          <p:nvPr/>
        </p:nvCxnSpPr>
        <p:spPr>
          <a:xfrm flipV="1">
            <a:off x="5134420" y="1899698"/>
            <a:ext cx="908717" cy="54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F84E3C49-F42F-4BA3-A3CC-CAA6AC28C56E}"/>
              </a:ext>
            </a:extLst>
          </p:cNvPr>
          <p:cNvCxnSpPr>
            <a:cxnSpLocks/>
            <a:stCxn id="71" idx="6"/>
            <a:endCxn id="95" idx="1"/>
          </p:cNvCxnSpPr>
          <p:nvPr/>
        </p:nvCxnSpPr>
        <p:spPr>
          <a:xfrm flipV="1">
            <a:off x="5134420" y="2262080"/>
            <a:ext cx="908717" cy="18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E68B0131-13A2-41F4-B776-C90259FB416C}"/>
              </a:ext>
            </a:extLst>
          </p:cNvPr>
          <p:cNvCxnSpPr>
            <a:cxnSpLocks/>
            <a:stCxn id="71" idx="6"/>
            <a:endCxn id="94" idx="1"/>
          </p:cNvCxnSpPr>
          <p:nvPr/>
        </p:nvCxnSpPr>
        <p:spPr>
          <a:xfrm>
            <a:off x="5134420" y="2443271"/>
            <a:ext cx="908717" cy="18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38E8D2A7-3A6C-4629-A886-2217B8F2F515}"/>
              </a:ext>
            </a:extLst>
          </p:cNvPr>
          <p:cNvCxnSpPr>
            <a:cxnSpLocks/>
            <a:stCxn id="71" idx="6"/>
            <a:endCxn id="69" idx="1"/>
          </p:cNvCxnSpPr>
          <p:nvPr/>
        </p:nvCxnSpPr>
        <p:spPr>
          <a:xfrm>
            <a:off x="5134420" y="2443271"/>
            <a:ext cx="908717" cy="54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635AE17B-7477-4582-AD19-55E73DAEC451}"/>
              </a:ext>
            </a:extLst>
          </p:cNvPr>
          <p:cNvCxnSpPr>
            <a:cxnSpLocks/>
            <a:stCxn id="74" idx="6"/>
            <a:endCxn id="106" idx="1"/>
          </p:cNvCxnSpPr>
          <p:nvPr/>
        </p:nvCxnSpPr>
        <p:spPr>
          <a:xfrm flipV="1">
            <a:off x="5134420" y="4455111"/>
            <a:ext cx="897054" cy="91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CA5E5A7C-0C6B-4E3B-ABAA-C7BA857298D5}"/>
              </a:ext>
            </a:extLst>
          </p:cNvPr>
          <p:cNvGrpSpPr/>
          <p:nvPr/>
        </p:nvGrpSpPr>
        <p:grpSpPr>
          <a:xfrm>
            <a:off x="6043137" y="1773686"/>
            <a:ext cx="1596130" cy="1339171"/>
            <a:chOff x="4735227" y="1986745"/>
            <a:chExt cx="1596130" cy="1339171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xmlns="" id="{39324CAE-2FAD-4C75-9707-7E190D30EF6B}"/>
                </a:ext>
              </a:extLst>
            </p:cNvPr>
            <p:cNvSpPr/>
            <p:nvPr/>
          </p:nvSpPr>
          <p:spPr>
            <a:xfrm>
              <a:off x="4735227" y="3073892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0. </a:t>
              </a:r>
              <a:r>
                <a:rPr lang="ko-KR" altLang="en-US" dirty="0"/>
                <a:t>프로그램 종료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xmlns="" id="{8FCDDAEA-E6CB-4370-9C7C-AC587229BC5B}"/>
                </a:ext>
              </a:extLst>
            </p:cNvPr>
            <p:cNvSpPr/>
            <p:nvPr/>
          </p:nvSpPr>
          <p:spPr>
            <a:xfrm>
              <a:off x="4735227" y="2711509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회원가입</a:t>
              </a: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xmlns="" id="{7A344288-3809-43A9-9102-A60F2DA13DCF}"/>
                </a:ext>
              </a:extLst>
            </p:cNvPr>
            <p:cNvSpPr/>
            <p:nvPr/>
          </p:nvSpPr>
          <p:spPr>
            <a:xfrm>
              <a:off x="4735227" y="2349127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2. </a:t>
              </a:r>
              <a:r>
                <a:rPr lang="ko-KR" altLang="en-US" dirty="0"/>
                <a:t>로그인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xmlns="" id="{C6E4C377-513B-4448-847B-DDDEAD0D82F2}"/>
                </a:ext>
              </a:extLst>
            </p:cNvPr>
            <p:cNvSpPr/>
            <p:nvPr/>
          </p:nvSpPr>
          <p:spPr>
            <a:xfrm>
              <a:off x="4735227" y="1986745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1. </a:t>
              </a:r>
              <a:r>
                <a:rPr lang="ko-KR" altLang="en-US" dirty="0"/>
                <a:t>강좌 정보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FD71E1D7-1083-4075-A344-37EF160881DB}"/>
              </a:ext>
            </a:extLst>
          </p:cNvPr>
          <p:cNvGrpSpPr/>
          <p:nvPr/>
        </p:nvGrpSpPr>
        <p:grpSpPr>
          <a:xfrm>
            <a:off x="6031474" y="4329099"/>
            <a:ext cx="1596130" cy="2072202"/>
            <a:chOff x="4723564" y="3627756"/>
            <a:chExt cx="1596130" cy="2072202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xmlns="" id="{0184DC05-F198-4ADE-A5BA-9AFF3D8C7FCF}"/>
                </a:ext>
              </a:extLst>
            </p:cNvPr>
            <p:cNvSpPr/>
            <p:nvPr/>
          </p:nvSpPr>
          <p:spPr>
            <a:xfrm>
              <a:off x="4723564" y="4719864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4. </a:t>
              </a:r>
              <a:r>
                <a:rPr lang="ko-KR" altLang="en-US" dirty="0"/>
                <a:t>등록한 강좌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xmlns="" id="{FB8C514C-0885-434C-905A-7AE3E616B133}"/>
                </a:ext>
              </a:extLst>
            </p:cNvPr>
            <p:cNvSpPr/>
            <p:nvPr/>
          </p:nvSpPr>
          <p:spPr>
            <a:xfrm>
              <a:off x="4723564" y="4355828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신청한 강좌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xmlns="" id="{9B4B3C8F-DDB8-4AFE-9985-8E08D7FC2C7E}"/>
                </a:ext>
              </a:extLst>
            </p:cNvPr>
            <p:cNvSpPr/>
            <p:nvPr/>
          </p:nvSpPr>
          <p:spPr>
            <a:xfrm>
              <a:off x="4723564" y="3991792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2. </a:t>
              </a:r>
              <a:r>
                <a:rPr lang="ko-KR" altLang="en-US" dirty="0"/>
                <a:t>내 정보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xmlns="" id="{7468B8E8-0F7A-4F99-914B-042B5D2D20B8}"/>
                </a:ext>
              </a:extLst>
            </p:cNvPr>
            <p:cNvSpPr/>
            <p:nvPr/>
          </p:nvSpPr>
          <p:spPr>
            <a:xfrm>
              <a:off x="4723564" y="3627756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1. </a:t>
              </a:r>
              <a:r>
                <a:rPr lang="ko-KR" altLang="en-US" dirty="0"/>
                <a:t>강좌 정보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xmlns="" id="{A61B46E3-9ABA-48BF-939D-B63A64E73627}"/>
                </a:ext>
              </a:extLst>
            </p:cNvPr>
            <p:cNvSpPr/>
            <p:nvPr/>
          </p:nvSpPr>
          <p:spPr>
            <a:xfrm>
              <a:off x="4723564" y="5083900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9. </a:t>
              </a:r>
              <a:r>
                <a:rPr lang="ko-KR" altLang="en-US" dirty="0"/>
                <a:t>로그아웃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xmlns="" id="{22D04DD8-BDEB-493E-9B67-0108F6B14213}"/>
                </a:ext>
              </a:extLst>
            </p:cNvPr>
            <p:cNvSpPr/>
            <p:nvPr/>
          </p:nvSpPr>
          <p:spPr>
            <a:xfrm>
              <a:off x="4723564" y="5447934"/>
              <a:ext cx="1596130" cy="252024"/>
            </a:xfrm>
            <a:prstGeom prst="roundRect">
              <a:avLst>
                <a:gd name="adj" fmla="val 80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0. </a:t>
              </a:r>
              <a:r>
                <a:rPr lang="ko-KR" altLang="en-US" dirty="0"/>
                <a:t>프로그램 종료</a:t>
              </a:r>
            </a:p>
          </p:txBody>
        </p:sp>
      </p:grp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xmlns="" id="{96AEBD26-AC7D-4146-8DC3-F529AC7A19F7}"/>
              </a:ext>
            </a:extLst>
          </p:cNvPr>
          <p:cNvCxnSpPr>
            <a:cxnSpLocks/>
            <a:stCxn id="74" idx="6"/>
            <a:endCxn id="105" idx="1"/>
          </p:cNvCxnSpPr>
          <p:nvPr/>
        </p:nvCxnSpPr>
        <p:spPr>
          <a:xfrm flipV="1">
            <a:off x="5134420" y="4819147"/>
            <a:ext cx="897054" cy="54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xmlns="" id="{303B6E61-13D5-4E1D-AA95-D824C22EAA1C}"/>
              </a:ext>
            </a:extLst>
          </p:cNvPr>
          <p:cNvCxnSpPr>
            <a:cxnSpLocks/>
            <a:stCxn id="74" idx="6"/>
            <a:endCxn id="104" idx="1"/>
          </p:cNvCxnSpPr>
          <p:nvPr/>
        </p:nvCxnSpPr>
        <p:spPr>
          <a:xfrm flipV="1">
            <a:off x="5134420" y="5183183"/>
            <a:ext cx="897054" cy="182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2D596B58-84B2-430B-8ACD-226AFB7EE351}"/>
              </a:ext>
            </a:extLst>
          </p:cNvPr>
          <p:cNvCxnSpPr>
            <a:cxnSpLocks/>
            <a:stCxn id="74" idx="6"/>
            <a:endCxn id="103" idx="1"/>
          </p:cNvCxnSpPr>
          <p:nvPr/>
        </p:nvCxnSpPr>
        <p:spPr>
          <a:xfrm>
            <a:off x="5134420" y="5365200"/>
            <a:ext cx="897054" cy="182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9C08532D-23AD-41C0-8EA2-D231FE3CC3D7}"/>
              </a:ext>
            </a:extLst>
          </p:cNvPr>
          <p:cNvCxnSpPr>
            <a:cxnSpLocks/>
            <a:stCxn id="74" idx="6"/>
            <a:endCxn id="107" idx="1"/>
          </p:cNvCxnSpPr>
          <p:nvPr/>
        </p:nvCxnSpPr>
        <p:spPr>
          <a:xfrm>
            <a:off x="5134420" y="5365200"/>
            <a:ext cx="897054" cy="54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xmlns="" id="{5E42F84D-1B4F-411B-8CAC-C6B0F34FF27A}"/>
              </a:ext>
            </a:extLst>
          </p:cNvPr>
          <p:cNvCxnSpPr>
            <a:cxnSpLocks/>
            <a:stCxn id="74" idx="6"/>
            <a:endCxn id="108" idx="1"/>
          </p:cNvCxnSpPr>
          <p:nvPr/>
        </p:nvCxnSpPr>
        <p:spPr>
          <a:xfrm>
            <a:off x="5134420" y="5365200"/>
            <a:ext cx="897054" cy="91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xmlns="" id="{3D4040B1-8829-4C05-A1CE-AA84D6969CD2}"/>
              </a:ext>
            </a:extLst>
          </p:cNvPr>
          <p:cNvSpPr/>
          <p:nvPr/>
        </p:nvSpPr>
        <p:spPr>
          <a:xfrm>
            <a:off x="8751435" y="1746276"/>
            <a:ext cx="2810979" cy="1750489"/>
          </a:xfrm>
          <a:prstGeom prst="roundRect">
            <a:avLst>
              <a:gd name="adj" fmla="val 427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xmlns="" id="{A5EED6DA-43A6-4161-A377-D33F4EEF43CD}"/>
              </a:ext>
            </a:extLst>
          </p:cNvPr>
          <p:cNvSpPr/>
          <p:nvPr/>
        </p:nvSpPr>
        <p:spPr>
          <a:xfrm>
            <a:off x="8836129" y="1842643"/>
            <a:ext cx="966155" cy="255849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강좌정보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xmlns="" id="{00528FB1-B6BD-4DD0-923B-3BB3192B4564}"/>
              </a:ext>
            </a:extLst>
          </p:cNvPr>
          <p:cNvSpPr/>
          <p:nvPr/>
        </p:nvSpPr>
        <p:spPr>
          <a:xfrm>
            <a:off x="8836129" y="2161357"/>
            <a:ext cx="2641587" cy="266638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 </a:t>
            </a:r>
            <a:r>
              <a:rPr lang="ko-KR" altLang="en-US" dirty="0"/>
              <a:t>전체 강좌 보기</a:t>
            </a: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xmlns="" id="{9986DF31-6961-4B63-8FE7-7C962C744879}"/>
              </a:ext>
            </a:extLst>
          </p:cNvPr>
          <p:cNvSpPr/>
          <p:nvPr/>
        </p:nvSpPr>
        <p:spPr>
          <a:xfrm>
            <a:off x="8836129" y="2490860"/>
            <a:ext cx="2641587" cy="266638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2. </a:t>
            </a:r>
            <a:r>
              <a:rPr lang="ko-KR" altLang="en-US" dirty="0"/>
              <a:t>할인 중인 강좌 보기</a:t>
            </a: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xmlns="" id="{61065504-F0D5-419A-B664-BBA49F043A8F}"/>
              </a:ext>
            </a:extLst>
          </p:cNvPr>
          <p:cNvSpPr/>
          <p:nvPr/>
        </p:nvSpPr>
        <p:spPr>
          <a:xfrm>
            <a:off x="8836129" y="2820364"/>
            <a:ext cx="2641587" cy="266638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3. </a:t>
            </a:r>
            <a:r>
              <a:rPr lang="ko-KR" altLang="en-US" dirty="0"/>
              <a:t>마감 임박 강좌 보기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xmlns="" id="{70A0246B-CF5C-4A38-B523-6F1FCABC9DBC}"/>
              </a:ext>
            </a:extLst>
          </p:cNvPr>
          <p:cNvSpPr/>
          <p:nvPr/>
        </p:nvSpPr>
        <p:spPr>
          <a:xfrm>
            <a:off x="8836129" y="3149868"/>
            <a:ext cx="2641587" cy="266638"/>
          </a:xfrm>
          <a:prstGeom prst="roundRect">
            <a:avLst>
              <a:gd name="adj" fmla="val 9351"/>
            </a:avLst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4. </a:t>
            </a:r>
            <a:r>
              <a:rPr lang="ko-KR" altLang="en-US" dirty="0"/>
              <a:t>지역 근처 강좌 보기</a:t>
            </a: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xmlns="" id="{D00E9A68-5C6C-4CB4-9B85-12A15C234B03}"/>
              </a:ext>
            </a:extLst>
          </p:cNvPr>
          <p:cNvCxnSpPr>
            <a:cxnSpLocks/>
            <a:stCxn id="96" idx="3"/>
            <a:endCxn id="192" idx="1"/>
          </p:cNvCxnSpPr>
          <p:nvPr/>
        </p:nvCxnSpPr>
        <p:spPr>
          <a:xfrm>
            <a:off x="7639267" y="1899698"/>
            <a:ext cx="1112168" cy="72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xmlns="" id="{6EE7BD1B-BB16-4B2A-8A92-1F4AE593CEF5}"/>
              </a:ext>
            </a:extLst>
          </p:cNvPr>
          <p:cNvCxnSpPr>
            <a:cxnSpLocks/>
            <a:stCxn id="106" idx="3"/>
            <a:endCxn id="192" idx="1"/>
          </p:cNvCxnSpPr>
          <p:nvPr/>
        </p:nvCxnSpPr>
        <p:spPr>
          <a:xfrm flipV="1">
            <a:off x="7627604" y="2621521"/>
            <a:ext cx="1123831" cy="183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xmlns="" id="{1D64C231-6155-41CE-A940-0C37B7C64336}"/>
              </a:ext>
            </a:extLst>
          </p:cNvPr>
          <p:cNvSpPr/>
          <p:nvPr/>
        </p:nvSpPr>
        <p:spPr>
          <a:xfrm>
            <a:off x="9298382" y="3807403"/>
            <a:ext cx="1717085" cy="1429471"/>
          </a:xfrm>
          <a:prstGeom prst="roundRect">
            <a:avLst>
              <a:gd name="adj" fmla="val 427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xmlns="" id="{E0F443F9-4AA9-4BED-9D42-7CB1FFF1D014}"/>
              </a:ext>
            </a:extLst>
          </p:cNvPr>
          <p:cNvSpPr/>
          <p:nvPr/>
        </p:nvSpPr>
        <p:spPr>
          <a:xfrm>
            <a:off x="9383076" y="3903770"/>
            <a:ext cx="966155" cy="255849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정보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xmlns="" id="{47A5C411-4CAB-4E43-AA81-E29241217E3C}"/>
              </a:ext>
            </a:extLst>
          </p:cNvPr>
          <p:cNvSpPr/>
          <p:nvPr/>
        </p:nvSpPr>
        <p:spPr>
          <a:xfrm>
            <a:off x="9383077" y="4222484"/>
            <a:ext cx="1552834" cy="266638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 </a:t>
            </a:r>
            <a:r>
              <a:rPr lang="ko-KR" altLang="en-US" dirty="0"/>
              <a:t>정보 수정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xmlns="" id="{681C2D62-22E9-40B7-B588-C287FC0CA114}"/>
              </a:ext>
            </a:extLst>
          </p:cNvPr>
          <p:cNvSpPr/>
          <p:nvPr/>
        </p:nvSpPr>
        <p:spPr>
          <a:xfrm>
            <a:off x="9383077" y="4551987"/>
            <a:ext cx="1552834" cy="266638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2. </a:t>
            </a:r>
            <a:r>
              <a:rPr lang="ko-KR" altLang="en-US" dirty="0"/>
              <a:t>포인트 관리</a:t>
            </a: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xmlns="" id="{8F2F9FF9-8623-444C-A828-BBD1BB4595E1}"/>
              </a:ext>
            </a:extLst>
          </p:cNvPr>
          <p:cNvSpPr/>
          <p:nvPr/>
        </p:nvSpPr>
        <p:spPr>
          <a:xfrm>
            <a:off x="9383077" y="4881491"/>
            <a:ext cx="1552834" cy="266638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3. </a:t>
            </a:r>
            <a:r>
              <a:rPr lang="ko-KR" altLang="en-US" dirty="0"/>
              <a:t>회원 탈퇴</a:t>
            </a: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xmlns="" id="{612895D0-D19E-4F89-B8BF-A66C015015DF}"/>
              </a:ext>
            </a:extLst>
          </p:cNvPr>
          <p:cNvSpPr/>
          <p:nvPr/>
        </p:nvSpPr>
        <p:spPr>
          <a:xfrm>
            <a:off x="9298382" y="5547513"/>
            <a:ext cx="1717085" cy="1127620"/>
          </a:xfrm>
          <a:prstGeom prst="roundRect">
            <a:avLst>
              <a:gd name="adj" fmla="val 427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xmlns="" id="{4CF5386A-B069-4C2A-84D7-34D9618795F4}"/>
              </a:ext>
            </a:extLst>
          </p:cNvPr>
          <p:cNvSpPr/>
          <p:nvPr/>
        </p:nvSpPr>
        <p:spPr>
          <a:xfrm>
            <a:off x="9383076" y="5659371"/>
            <a:ext cx="1204482" cy="255849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등록한 강좌</a:t>
            </a: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xmlns="" id="{C0381FEB-9926-4F15-A5B9-73A39875D1F8}"/>
              </a:ext>
            </a:extLst>
          </p:cNvPr>
          <p:cNvSpPr/>
          <p:nvPr/>
        </p:nvSpPr>
        <p:spPr>
          <a:xfrm>
            <a:off x="9383077" y="5978085"/>
            <a:ext cx="1552834" cy="266638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 </a:t>
            </a:r>
            <a:r>
              <a:rPr lang="ko-KR" altLang="en-US" dirty="0"/>
              <a:t>강좌 개설</a:t>
            </a: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xmlns="" id="{AA54B99D-ED78-42D1-8F0E-6334FB592ABC}"/>
              </a:ext>
            </a:extLst>
          </p:cNvPr>
          <p:cNvSpPr/>
          <p:nvPr/>
        </p:nvSpPr>
        <p:spPr>
          <a:xfrm>
            <a:off x="9383077" y="6307588"/>
            <a:ext cx="1552834" cy="266638"/>
          </a:xfrm>
          <a:prstGeom prst="roundRect">
            <a:avLst>
              <a:gd name="adj" fmla="val 93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2. </a:t>
            </a:r>
            <a:r>
              <a:rPr lang="ko-KR" altLang="en-US" dirty="0"/>
              <a:t>수강료 할인</a:t>
            </a: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xmlns="" id="{C7615F8B-BAD6-4714-BD0A-94FF5B43D4F6}"/>
              </a:ext>
            </a:extLst>
          </p:cNvPr>
          <p:cNvCxnSpPr>
            <a:cxnSpLocks/>
            <a:stCxn id="105" idx="3"/>
            <a:endCxn id="169" idx="1"/>
          </p:cNvCxnSpPr>
          <p:nvPr/>
        </p:nvCxnSpPr>
        <p:spPr>
          <a:xfrm flipV="1">
            <a:off x="7627604" y="4522139"/>
            <a:ext cx="1670778" cy="29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xmlns="" id="{FE29F9BA-5473-4FCB-B141-AF744050274E}"/>
              </a:ext>
            </a:extLst>
          </p:cNvPr>
          <p:cNvCxnSpPr>
            <a:cxnSpLocks/>
            <a:stCxn id="103" idx="3"/>
            <a:endCxn id="177" idx="1"/>
          </p:cNvCxnSpPr>
          <p:nvPr/>
        </p:nvCxnSpPr>
        <p:spPr>
          <a:xfrm>
            <a:off x="7627604" y="5547219"/>
            <a:ext cx="1670778" cy="56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4456BD2B-D612-417B-A8F9-319C99187089}"/>
              </a:ext>
            </a:extLst>
          </p:cNvPr>
          <p:cNvSpPr txBox="1"/>
          <p:nvPr/>
        </p:nvSpPr>
        <p:spPr>
          <a:xfrm>
            <a:off x="1293555" y="187608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흐름</a:t>
            </a: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xmlns="" id="{58F99042-DB39-4B11-ADD1-8D3874219797}"/>
              </a:ext>
            </a:extLst>
          </p:cNvPr>
          <p:cNvSpPr/>
          <p:nvPr/>
        </p:nvSpPr>
        <p:spPr>
          <a:xfrm>
            <a:off x="516923" y="1689434"/>
            <a:ext cx="520341" cy="520341"/>
          </a:xfrm>
          <a:prstGeom prst="ellipse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3582E62F-3AFE-41F8-AD3F-B1E1059CB466}"/>
              </a:ext>
            </a:extLst>
          </p:cNvPr>
          <p:cNvSpPr txBox="1"/>
          <p:nvPr/>
        </p:nvSpPr>
        <p:spPr>
          <a:xfrm>
            <a:off x="682851" y="1763486"/>
            <a:ext cx="7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02</a:t>
            </a:r>
            <a:endParaRPr lang="ko-KR" altLang="en-US" sz="3600" b="1" dirty="0">
              <a:solidFill>
                <a:srgbClr val="EA4335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0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Want Day</a:t>
            </a:r>
            <a:endParaRPr dirty="0"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 – 3 </a:t>
            </a:r>
            <a:endParaRPr dirty="0"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 Bit Class</a:t>
            </a:r>
            <a:endParaRPr dirty="0"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ko-KR" altLang="en-US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Bit Class.</a:t>
            </a:r>
            <a:endParaRPr dirty="0"/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39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44" name="Google Shape;231;p27">
            <a:hlinkClick r:id="rId5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sz="105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6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5" name="Google Shape;231;p27">
            <a:hlinkClick r:id="rId5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-US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algn="ctr">
              <a:spcAft>
                <a:spcPts val="1600"/>
              </a:spcAft>
            </a:pPr>
            <a:r>
              <a:rPr lang="en" sz="1050" dirty="0">
                <a:solidFill>
                  <a:srgbClr val="F3F3F3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sz="1050" dirty="0">
              <a:solidFill>
                <a:srgbClr val="F3F3F3"/>
              </a:solidFill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24964" y="5421143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5D02D3-8822-4230-B773-F23246A7CC86}"/>
              </a:ext>
            </a:extLst>
          </p:cNvPr>
          <p:cNvSpPr txBox="1"/>
          <p:nvPr/>
        </p:nvSpPr>
        <p:spPr>
          <a:xfrm>
            <a:off x="1293555" y="1876080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4A85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ERD</a:t>
            </a:r>
            <a:endParaRPr lang="ko-KR" altLang="en-US" sz="2800" b="1" dirty="0">
              <a:solidFill>
                <a:srgbClr val="34A853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C36C45C8-E545-4F29-A67D-172613F3E19D}"/>
              </a:ext>
            </a:extLst>
          </p:cNvPr>
          <p:cNvSpPr/>
          <p:nvPr/>
        </p:nvSpPr>
        <p:spPr>
          <a:xfrm>
            <a:off x="516923" y="1689434"/>
            <a:ext cx="520341" cy="520341"/>
          </a:xfrm>
          <a:prstGeom prst="ellipse">
            <a:avLst/>
          </a:prstGeom>
          <a:solidFill>
            <a:srgbClr val="FDD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1D5AEBC-399D-492C-9925-B64C07958E11}"/>
              </a:ext>
            </a:extLst>
          </p:cNvPr>
          <p:cNvSpPr txBox="1"/>
          <p:nvPr/>
        </p:nvSpPr>
        <p:spPr>
          <a:xfrm>
            <a:off x="682851" y="1763486"/>
            <a:ext cx="71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EA4335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03</a:t>
            </a:r>
            <a:endParaRPr lang="ko-KR" altLang="en-US" sz="3600" b="1" dirty="0">
              <a:solidFill>
                <a:srgbClr val="EA4335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1D19F3C-1804-41DA-AD24-192EDBBD982A}"/>
              </a:ext>
            </a:extLst>
          </p:cNvPr>
          <p:cNvGrpSpPr/>
          <p:nvPr/>
        </p:nvGrpSpPr>
        <p:grpSpPr>
          <a:xfrm>
            <a:off x="1861386" y="2409817"/>
            <a:ext cx="8528565" cy="4050012"/>
            <a:chOff x="2167561" y="2493584"/>
            <a:chExt cx="8241475" cy="39136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BE467B2E-4B01-4594-9AE5-A38094EC4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7561" y="2493584"/>
              <a:ext cx="8241475" cy="3913680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858BB311-7C37-42EC-B05B-352439EC725A}"/>
                </a:ext>
              </a:extLst>
            </p:cNvPr>
            <p:cNvCxnSpPr/>
            <p:nvPr/>
          </p:nvCxnSpPr>
          <p:spPr>
            <a:xfrm>
              <a:off x="3021282" y="3434938"/>
              <a:ext cx="7897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50E8E985-4ECB-41F2-86A4-B09E40BBC8E7}"/>
                </a:ext>
              </a:extLst>
            </p:cNvPr>
            <p:cNvCxnSpPr>
              <a:cxnSpLocks/>
            </p:cNvCxnSpPr>
            <p:nvPr/>
          </p:nvCxnSpPr>
          <p:spPr>
            <a:xfrm>
              <a:off x="6787150" y="3244933"/>
              <a:ext cx="8961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9A586A0D-A6B7-4AF2-B00C-CF46C265CB82}"/>
                </a:ext>
              </a:extLst>
            </p:cNvPr>
            <p:cNvCxnSpPr>
              <a:cxnSpLocks/>
            </p:cNvCxnSpPr>
            <p:nvPr/>
          </p:nvCxnSpPr>
          <p:spPr>
            <a:xfrm>
              <a:off x="4782284" y="5765662"/>
              <a:ext cx="8961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94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38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39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40" name="Google Shape;227;p27">
            <a:hlinkClick r:id="rId5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41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42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43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44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45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46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47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48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49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50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51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52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53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54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55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6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7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58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59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0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61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64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5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66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67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36B4529-013C-4123-8D88-6A59A236E618}"/>
              </a:ext>
            </a:extLst>
          </p:cNvPr>
          <p:cNvSpPr txBox="1"/>
          <p:nvPr/>
        </p:nvSpPr>
        <p:spPr>
          <a:xfrm>
            <a:off x="5717328" y="3207460"/>
            <a:ext cx="2640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메뉴 소개 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AC7B6839-16C5-4898-AFE8-7CDFAC729908}"/>
              </a:ext>
            </a:extLst>
          </p:cNvPr>
          <p:cNvSpPr/>
          <p:nvPr/>
        </p:nvSpPr>
        <p:spPr>
          <a:xfrm>
            <a:off x="3831965" y="2657887"/>
            <a:ext cx="891600" cy="891600"/>
          </a:xfrm>
          <a:prstGeom prst="rect">
            <a:avLst/>
          </a:prstGeom>
          <a:solidFill>
            <a:srgbClr val="F7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60F84402-FFBD-4BCD-8130-AC087555A778}"/>
              </a:ext>
            </a:extLst>
          </p:cNvPr>
          <p:cNvSpPr txBox="1"/>
          <p:nvPr/>
        </p:nvSpPr>
        <p:spPr>
          <a:xfrm>
            <a:off x="3997892" y="2644170"/>
            <a:ext cx="1749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600" b="1" i="0" u="none" strike="noStrike" kern="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02</a:t>
            </a: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4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130F7E2-B22F-4644-A927-A74EE162DECF}"/>
              </a:ext>
            </a:extLst>
          </p:cNvPr>
          <p:cNvSpPr txBox="1"/>
          <p:nvPr/>
        </p:nvSpPr>
        <p:spPr>
          <a:xfrm>
            <a:off x="5638531" y="3233199"/>
            <a:ext cx="2374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홈 패키지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E825E96F-A650-4665-882A-D7E1B8BE0B2A}"/>
              </a:ext>
            </a:extLst>
          </p:cNvPr>
          <p:cNvSpPr/>
          <p:nvPr/>
        </p:nvSpPr>
        <p:spPr>
          <a:xfrm>
            <a:off x="3831965" y="2657887"/>
            <a:ext cx="891600" cy="891600"/>
          </a:xfrm>
          <a:prstGeom prst="rect">
            <a:avLst/>
          </a:prstGeom>
          <a:solidFill>
            <a:srgbClr val="F7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07A86A5-70AE-4596-8991-24B3F3AD4C2C}"/>
              </a:ext>
            </a:extLst>
          </p:cNvPr>
          <p:cNvSpPr txBox="1"/>
          <p:nvPr/>
        </p:nvSpPr>
        <p:spPr>
          <a:xfrm>
            <a:off x="3997893" y="2644170"/>
            <a:ext cx="1607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9600" b="1" i="0" u="none" strike="noStrike" kern="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03</a:t>
            </a:r>
            <a:endParaRPr kumimoji="0" lang="ko-KR" altLang="en-US" sz="9600" b="1" i="0" u="none" strike="noStrike" kern="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2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3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4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5" name="Google Shape;227;p27">
            <a:hlinkClick r:id="rId5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6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7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8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79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80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81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2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3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4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5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6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7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8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89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90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1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2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altLang="ko-KR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3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4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5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96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97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8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9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00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424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Want Day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Arial"/>
                <a:sym typeface="Roboto"/>
              </a:rPr>
              <a:t>B – 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 Bit Class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Bit Class.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9">
            <a:hlinkClick r:id="rId3" action="ppaction://hlinksldjump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9">
            <a:hlinkClick r:id="rId3" action="ppaction://hlinksldjump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DCE9E7-DAA9-431B-88B5-E64C80FD53CA}"/>
              </a:ext>
            </a:extLst>
          </p:cNvPr>
          <p:cNvSpPr/>
          <p:nvPr/>
        </p:nvSpPr>
        <p:spPr>
          <a:xfrm>
            <a:off x="-1670" y="5438899"/>
            <a:ext cx="281208" cy="141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F52ABF6-356F-4B95-9AE9-963ADEF6A5DF}"/>
              </a:ext>
            </a:extLst>
          </p:cNvPr>
          <p:cNvGrpSpPr/>
          <p:nvPr/>
        </p:nvGrpSpPr>
        <p:grpSpPr>
          <a:xfrm>
            <a:off x="516923" y="1689434"/>
            <a:ext cx="2951146" cy="802685"/>
            <a:chOff x="516923" y="1689434"/>
            <a:chExt cx="2907191" cy="7203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9159CFB-03B5-4980-A4C1-EF4DF9A0C14F}"/>
                </a:ext>
              </a:extLst>
            </p:cNvPr>
            <p:cNvSpPr txBox="1"/>
            <p:nvPr/>
          </p:nvSpPr>
          <p:spPr>
            <a:xfrm>
              <a:off x="1293555" y="1876080"/>
              <a:ext cx="2130559" cy="469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4A853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홈 패키지 구조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E98B3D5-C3A7-413B-BBF5-A9C2A52D7C32}"/>
                </a:ext>
              </a:extLst>
            </p:cNvPr>
            <p:cNvSpPr/>
            <p:nvPr/>
          </p:nvSpPr>
          <p:spPr>
            <a:xfrm>
              <a:off x="516923" y="1689434"/>
              <a:ext cx="520341" cy="520341"/>
            </a:xfrm>
            <a:prstGeom prst="ellipse">
              <a:avLst/>
            </a:prstGeom>
            <a:solidFill>
              <a:srgbClr val="FDD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ABF78F03-FFE4-44D5-8EF4-65C1511B8AAC}"/>
                </a:ext>
              </a:extLst>
            </p:cNvPr>
            <p:cNvSpPr txBox="1"/>
            <p:nvPr/>
          </p:nvSpPr>
          <p:spPr>
            <a:xfrm>
              <a:off x="682851" y="1763486"/>
              <a:ext cx="670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EA4335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rPr>
                <a:t>01</a:t>
              </a:r>
              <a:endPara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EA4335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224957C9-9C07-499D-8167-63DA51A4DC15}"/>
              </a:ext>
            </a:extLst>
          </p:cNvPr>
          <p:cNvSpPr txBox="1"/>
          <p:nvPr/>
        </p:nvSpPr>
        <p:spPr>
          <a:xfrm>
            <a:off x="1534531" y="2359272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데이터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입력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과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홈 화면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구성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,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4A853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로그인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/>
                <a:sym typeface="Arial"/>
              </a:rPr>
              <a:t> 기능을 구현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C0C0CCD-0FF3-49ED-B404-BE1A85CDF1F7}"/>
              </a:ext>
            </a:extLst>
          </p:cNvPr>
          <p:cNvGrpSpPr/>
          <p:nvPr/>
        </p:nvGrpSpPr>
        <p:grpSpPr>
          <a:xfrm>
            <a:off x="1828408" y="3438400"/>
            <a:ext cx="8527972" cy="2477184"/>
            <a:chOff x="1399261" y="2975337"/>
            <a:chExt cx="8527972" cy="247718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1A47C5A4-B71D-463E-BE8B-2193FD251868}"/>
                </a:ext>
              </a:extLst>
            </p:cNvPr>
            <p:cNvGrpSpPr/>
            <p:nvPr/>
          </p:nvGrpSpPr>
          <p:grpSpPr>
            <a:xfrm>
              <a:off x="1399261" y="2975337"/>
              <a:ext cx="2451617" cy="532828"/>
              <a:chOff x="1399261" y="2975337"/>
              <a:chExt cx="2451617" cy="532828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xmlns="" id="{CA52F343-1D9E-480C-838E-D27025814956}"/>
                  </a:ext>
                </a:extLst>
              </p:cNvPr>
              <p:cNvSpPr/>
              <p:nvPr/>
            </p:nvSpPr>
            <p:spPr>
              <a:xfrm>
                <a:off x="1399261" y="2975337"/>
                <a:ext cx="2451617" cy="532828"/>
              </a:xfrm>
              <a:prstGeom prst="roundRect">
                <a:avLst/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972276C3-0889-4E72-81EE-C30CBA5F6FF1}"/>
                  </a:ext>
                </a:extLst>
              </p:cNvPr>
              <p:cNvSpPr txBox="1"/>
              <p:nvPr/>
            </p:nvSpPr>
            <p:spPr>
              <a:xfrm>
                <a:off x="1514498" y="3010013"/>
                <a:ext cx="17924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/>
                    <a:sym typeface="Arial"/>
                  </a:rPr>
                  <a:t>InputReader</a:t>
                </a: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6C5CCA71-31D3-4190-BF6C-4D5645459925}"/>
                </a:ext>
              </a:extLst>
            </p:cNvPr>
            <p:cNvGrpSpPr/>
            <p:nvPr/>
          </p:nvGrpSpPr>
          <p:grpSpPr>
            <a:xfrm>
              <a:off x="1403323" y="3947515"/>
              <a:ext cx="2451617" cy="532828"/>
              <a:chOff x="1403323" y="3972407"/>
              <a:chExt cx="2451617" cy="532828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xmlns="" id="{3A0216E7-BAAA-41E1-BE1A-CDF285A7936C}"/>
                  </a:ext>
                </a:extLst>
              </p:cNvPr>
              <p:cNvSpPr/>
              <p:nvPr/>
            </p:nvSpPr>
            <p:spPr>
              <a:xfrm>
                <a:off x="1403323" y="3972407"/>
                <a:ext cx="2451617" cy="532828"/>
              </a:xfrm>
              <a:prstGeom prst="roundRect">
                <a:avLst/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0536EF7A-D8FA-4775-BFAA-02448A3EA62B}"/>
                  </a:ext>
                </a:extLst>
              </p:cNvPr>
              <p:cNvSpPr txBox="1"/>
              <p:nvPr/>
            </p:nvSpPr>
            <p:spPr>
              <a:xfrm>
                <a:off x="1518560" y="4007083"/>
                <a:ext cx="18213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/>
                    <a:sym typeface="Arial"/>
                  </a:rPr>
                  <a:t>HomeScreen</a:t>
                </a: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1B3201B4-60EF-4352-962C-D0251F7FA7F3}"/>
                </a:ext>
              </a:extLst>
            </p:cNvPr>
            <p:cNvGrpSpPr/>
            <p:nvPr/>
          </p:nvGrpSpPr>
          <p:grpSpPr>
            <a:xfrm>
              <a:off x="1399261" y="4919693"/>
              <a:ext cx="2451617" cy="532828"/>
              <a:chOff x="1399261" y="5021013"/>
              <a:chExt cx="2451617" cy="532828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xmlns="" id="{3730C1C1-2ADD-4F16-8BDB-8D32E2A74AA8}"/>
                  </a:ext>
                </a:extLst>
              </p:cNvPr>
              <p:cNvSpPr/>
              <p:nvPr/>
            </p:nvSpPr>
            <p:spPr>
              <a:xfrm>
                <a:off x="1399261" y="5021013"/>
                <a:ext cx="2451617" cy="532828"/>
              </a:xfrm>
              <a:prstGeom prst="roundRect">
                <a:avLst/>
              </a:prstGeom>
              <a:solidFill>
                <a:srgbClr val="FDD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9A8E18EC-F042-4510-8C3D-DCA74804B6AE}"/>
                  </a:ext>
                </a:extLst>
              </p:cNvPr>
              <p:cNvSpPr txBox="1"/>
              <p:nvPr/>
            </p:nvSpPr>
            <p:spPr>
              <a:xfrm>
                <a:off x="1514498" y="5055689"/>
                <a:ext cx="880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/>
                    <a:sym typeface="Arial"/>
                  </a:rPr>
                  <a:t>Login</a:t>
                </a: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B3BD3477-07DE-4433-88FB-A133D162F9C9}"/>
                </a:ext>
              </a:extLst>
            </p:cNvPr>
            <p:cNvSpPr/>
            <p:nvPr/>
          </p:nvSpPr>
          <p:spPr>
            <a:xfrm>
              <a:off x="4723563" y="3108055"/>
              <a:ext cx="5203669" cy="40011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BufferedReader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를 이용한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입력 데이터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처리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xmlns="" id="{28826C46-6447-4C36-9A4F-F383EFB0CE86}"/>
                </a:ext>
              </a:extLst>
            </p:cNvPr>
            <p:cNvSpPr/>
            <p:nvPr/>
          </p:nvSpPr>
          <p:spPr>
            <a:xfrm>
              <a:off x="4723564" y="4080233"/>
              <a:ext cx="5203669" cy="40011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로그인 여부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에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따라 다른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홈 화면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구현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xmlns="" id="{A956F51B-A1F3-46CB-9DE1-C5E4EC84DBF8}"/>
                </a:ext>
              </a:extLst>
            </p:cNvPr>
            <p:cNvSpPr/>
            <p:nvPr/>
          </p:nvSpPr>
          <p:spPr>
            <a:xfrm>
              <a:off x="4723564" y="5052411"/>
              <a:ext cx="5203669" cy="40011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입력 값과 데이터 베이스에 저장된 정보를 비교하여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로그인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  <a:sym typeface="Arial"/>
                </a:rPr>
                <a:t> 기능 구현 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393E5E61-27E5-4C23-ABB5-B98C84702E0A}"/>
                </a:ext>
              </a:extLst>
            </p:cNvPr>
            <p:cNvCxnSpPr>
              <a:cxnSpLocks/>
            </p:cNvCxnSpPr>
            <p:nvPr/>
          </p:nvCxnSpPr>
          <p:spPr>
            <a:xfrm>
              <a:off x="3932486" y="3292583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xmlns="" id="{ECBE9404-6A63-4AD9-857E-269294CCE03B}"/>
                </a:ext>
              </a:extLst>
            </p:cNvPr>
            <p:cNvCxnSpPr>
              <a:cxnSpLocks/>
            </p:cNvCxnSpPr>
            <p:nvPr/>
          </p:nvCxnSpPr>
          <p:spPr>
            <a:xfrm>
              <a:off x="3932486" y="4270545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xmlns="" id="{98F1AEC7-9460-4F00-AD42-40A253E30968}"/>
                </a:ext>
              </a:extLst>
            </p:cNvPr>
            <p:cNvCxnSpPr>
              <a:cxnSpLocks/>
            </p:cNvCxnSpPr>
            <p:nvPr/>
          </p:nvCxnSpPr>
          <p:spPr>
            <a:xfrm>
              <a:off x="3932486" y="5248507"/>
              <a:ext cx="704330" cy="0"/>
            </a:xfrm>
            <a:prstGeom prst="line">
              <a:avLst/>
            </a:prstGeom>
            <a:ln w="9525" cap="flat" cmpd="sng" algn="ctr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948308D0-8C6A-47E8-9E21-4AE89BC9F81C}"/>
              </a:ext>
            </a:extLst>
          </p:cNvPr>
          <p:cNvSpPr/>
          <p:nvPr/>
        </p:nvSpPr>
        <p:spPr>
          <a:xfrm>
            <a:off x="792843" y="1037558"/>
            <a:ext cx="1321680" cy="411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2" name="Google Shape;224;p27"/>
          <p:cNvSpPr/>
          <p:nvPr/>
        </p:nvSpPr>
        <p:spPr>
          <a:xfrm>
            <a:off x="63062" y="1042633"/>
            <a:ext cx="91440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5" name="Google Shape;225;p27"/>
          <p:cNvSpPr/>
          <p:nvPr/>
        </p:nvSpPr>
        <p:spPr>
          <a:xfrm>
            <a:off x="-1670" y="1042633"/>
            <a:ext cx="764444" cy="4110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8" name="Google Shape;226;p27">
            <a:hlinkClick r:id="rId4"/>
          </p:cNvPr>
          <p:cNvSpPr/>
          <p:nvPr/>
        </p:nvSpPr>
        <p:spPr>
          <a:xfrm>
            <a:off x="756929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89" name="Google Shape;227;p27">
            <a:hlinkClick r:id="rId5"/>
          </p:cNvPr>
          <p:cNvSpPr/>
          <p:nvPr/>
        </p:nvSpPr>
        <p:spPr>
          <a:xfrm>
            <a:off x="2165286" y="1037558"/>
            <a:ext cx="1408200" cy="41610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0" name="Google Shape;228;p27">
            <a:hlinkClick r:id="" action="ppaction://noaction"/>
          </p:cNvPr>
          <p:cNvSpPr/>
          <p:nvPr/>
        </p:nvSpPr>
        <p:spPr>
          <a:xfrm>
            <a:off x="3573643" y="1042633"/>
            <a:ext cx="1408200" cy="411030"/>
          </a:xfrm>
          <a:prstGeom prst="rect">
            <a:avLst/>
          </a:prstGeom>
          <a:solidFill>
            <a:srgbClr val="FDD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1" name="Google Shape;229;p27">
            <a:hlinkClick r:id="" action="ppaction://noaction"/>
          </p:cNvPr>
          <p:cNvSpPr/>
          <p:nvPr/>
        </p:nvSpPr>
        <p:spPr>
          <a:xfrm>
            <a:off x="4982000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2" name="Google Shape;230;p27">
            <a:hlinkClick r:id="" action="ppaction://noaction"/>
          </p:cNvPr>
          <p:cNvSpPr/>
          <p:nvPr/>
        </p:nvSpPr>
        <p:spPr>
          <a:xfrm>
            <a:off x="6390357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93" name="Google Shape;231;p27">
            <a:hlinkClick r:id="rId6"/>
          </p:cNvPr>
          <p:cNvSpPr/>
          <p:nvPr/>
        </p:nvSpPr>
        <p:spPr>
          <a:xfrm>
            <a:off x="7798706" y="1042633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grpSp>
        <p:nvGrpSpPr>
          <p:cNvPr id="94" name="Google Shape;232;p27"/>
          <p:cNvGrpSpPr/>
          <p:nvPr/>
        </p:nvGrpSpPr>
        <p:grpSpPr>
          <a:xfrm>
            <a:off x="279538" y="1148865"/>
            <a:ext cx="238823" cy="208488"/>
            <a:chOff x="285677" y="4429254"/>
            <a:chExt cx="216784" cy="199039"/>
          </a:xfrm>
        </p:grpSpPr>
        <p:sp>
          <p:nvSpPr>
            <p:cNvPr id="95" name="Google Shape;233;p27"/>
            <p:cNvSpPr/>
            <p:nvPr/>
          </p:nvSpPr>
          <p:spPr>
            <a:xfrm>
              <a:off x="319382" y="4457450"/>
              <a:ext cx="28008" cy="3839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6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6" name="Google Shape;234;p27"/>
            <p:cNvSpPr/>
            <p:nvPr/>
          </p:nvSpPr>
          <p:spPr>
            <a:xfrm>
              <a:off x="332800" y="4457450"/>
              <a:ext cx="14590" cy="26761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F9A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7" name="Google Shape;235;p27"/>
            <p:cNvSpPr/>
            <p:nvPr/>
          </p:nvSpPr>
          <p:spPr>
            <a:xfrm>
              <a:off x="312406" y="4452512"/>
              <a:ext cx="163220" cy="175778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8" name="Google Shape;236;p27"/>
            <p:cNvSpPr/>
            <p:nvPr/>
          </p:nvSpPr>
          <p:spPr>
            <a:xfrm>
              <a:off x="386456" y="4452512"/>
              <a:ext cx="89172" cy="175778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99" name="Google Shape;237;p27"/>
            <p:cNvSpPr/>
            <p:nvPr/>
          </p:nvSpPr>
          <p:spPr>
            <a:xfrm>
              <a:off x="312513" y="4446675"/>
              <a:ext cx="40679" cy="12802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0" name="Google Shape;238;p27"/>
            <p:cNvSpPr/>
            <p:nvPr/>
          </p:nvSpPr>
          <p:spPr>
            <a:xfrm>
              <a:off x="371347" y="4540969"/>
              <a:ext cx="49345" cy="87325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rgbClr val="E55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1" name="Google Shape;239;p27"/>
            <p:cNvSpPr/>
            <p:nvPr/>
          </p:nvSpPr>
          <p:spPr>
            <a:xfrm>
              <a:off x="401457" y="4540969"/>
              <a:ext cx="19235" cy="87325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2" name="Google Shape;240;p27"/>
            <p:cNvSpPr/>
            <p:nvPr/>
          </p:nvSpPr>
          <p:spPr>
            <a:xfrm>
              <a:off x="285677" y="4429254"/>
              <a:ext cx="216784" cy="95768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rgbClr val="FF9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  <p:sp>
          <p:nvSpPr>
            <p:cNvPr id="103" name="Google Shape;241;p27"/>
            <p:cNvSpPr/>
            <p:nvPr/>
          </p:nvSpPr>
          <p:spPr>
            <a:xfrm>
              <a:off x="338496" y="4446675"/>
              <a:ext cx="14697" cy="12908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rial"/>
                <a:sym typeface="Arial"/>
              </a:endParaRPr>
            </a:p>
          </p:txBody>
        </p:sp>
      </p:grpSp>
      <p:sp>
        <p:nvSpPr>
          <p:cNvPr id="104" name="Google Shape;242;p27"/>
          <p:cNvSpPr txBox="1"/>
          <p:nvPr/>
        </p:nvSpPr>
        <p:spPr>
          <a:xfrm>
            <a:off x="1089550" y="1148883"/>
            <a:ext cx="743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Project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5" name="Google Shape;243;p27"/>
          <p:cNvSpPr txBox="1"/>
          <p:nvPr/>
        </p:nvSpPr>
        <p:spPr>
          <a:xfrm>
            <a:off x="2522437" y="1148883"/>
            <a:ext cx="6939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Menu</a:t>
            </a:r>
            <a:endParaRPr kumimoji="0" sz="105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6" name="Google Shape;244;p27"/>
          <p:cNvSpPr txBox="1"/>
          <p:nvPr/>
        </p:nvSpPr>
        <p:spPr>
          <a:xfrm>
            <a:off x="3831964" y="1148883"/>
            <a:ext cx="8916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R="45720" lvl="0" algn="ctr">
              <a:spcAft>
                <a:spcPts val="1600"/>
              </a:spcAft>
            </a:pPr>
            <a:r>
              <a:rPr lang="en-US" altLang="ko-KR" sz="105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Home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7" name="Google Shape;247;p27">
            <a:hlinkClick r:id="rId7" action="ppaction://hlinksldjump"/>
          </p:cNvPr>
          <p:cNvSpPr/>
          <p:nvPr/>
        </p:nvSpPr>
        <p:spPr>
          <a:xfrm>
            <a:off x="12326" y="1037558"/>
            <a:ext cx="738738" cy="4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08" name="Google Shape;248;p27"/>
          <p:cNvSpPr txBox="1"/>
          <p:nvPr/>
        </p:nvSpPr>
        <p:spPr>
          <a:xfrm>
            <a:off x="5212562" y="1148958"/>
            <a:ext cx="9471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Member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09" name="Google Shape;249;p27"/>
          <p:cNvSpPr txBox="1"/>
          <p:nvPr/>
        </p:nvSpPr>
        <p:spPr>
          <a:xfrm>
            <a:off x="6600262" y="1148883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Class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  <p:sp>
        <p:nvSpPr>
          <p:cNvPr id="110" name="Google Shape;250;p27"/>
          <p:cNvSpPr txBox="1"/>
          <p:nvPr/>
        </p:nvSpPr>
        <p:spPr>
          <a:xfrm>
            <a:off x="7949428" y="1137007"/>
            <a:ext cx="932689" cy="2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Refactoring</a:t>
            </a:r>
          </a:p>
        </p:txBody>
      </p:sp>
      <p:sp>
        <p:nvSpPr>
          <p:cNvPr id="111" name="Google Shape;230;p27">
            <a:hlinkClick r:id="" action="ppaction://noaction"/>
          </p:cNvPr>
          <p:cNvSpPr/>
          <p:nvPr/>
        </p:nvSpPr>
        <p:spPr>
          <a:xfrm>
            <a:off x="9200125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12" name="Google Shape;231;p27">
            <a:hlinkClick r:id="rId6"/>
          </p:cNvPr>
          <p:cNvSpPr/>
          <p:nvPr/>
        </p:nvSpPr>
        <p:spPr>
          <a:xfrm>
            <a:off x="10608474" y="1040679"/>
            <a:ext cx="1408200" cy="41103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rial"/>
              <a:sym typeface="Arial"/>
            </a:endParaRPr>
          </a:p>
        </p:txBody>
      </p:sp>
      <p:sp>
        <p:nvSpPr>
          <p:cNvPr id="113" name="Google Shape;249;p27"/>
          <p:cNvSpPr txBox="1"/>
          <p:nvPr/>
        </p:nvSpPr>
        <p:spPr>
          <a:xfrm>
            <a:off x="9410030" y="1146929"/>
            <a:ext cx="9885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Missing</a:t>
            </a:r>
          </a:p>
        </p:txBody>
      </p:sp>
      <p:sp>
        <p:nvSpPr>
          <p:cNvPr id="114" name="Google Shape;250;p27"/>
          <p:cNvSpPr txBox="1"/>
          <p:nvPr/>
        </p:nvSpPr>
        <p:spPr>
          <a:xfrm>
            <a:off x="11032330" y="1146929"/>
            <a:ext cx="560400" cy="20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 panose="020B0600000101010101" charset="0"/>
                <a:ea typeface="Roboto" panose="020B0600000101010101" charset="0"/>
                <a:cs typeface="Abel"/>
                <a:sym typeface="Abel"/>
              </a:rPr>
              <a:t>Q&amp;A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 panose="020B0600000101010101" charset="0"/>
              <a:ea typeface="Roboto" panose="020B0600000101010101" charset="0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889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757070"/>
      </a:lt2>
      <a:accent1>
        <a:srgbClr val="FBBC05"/>
      </a:accent1>
      <a:accent2>
        <a:srgbClr val="EA4335"/>
      </a:accent2>
      <a:accent3>
        <a:srgbClr val="34A853"/>
      </a:accent3>
      <a:accent4>
        <a:srgbClr val="4285F4"/>
      </a:accent4>
      <a:accent5>
        <a:srgbClr val="7248B9"/>
      </a:accent5>
      <a:accent6>
        <a:srgbClr val="D6297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757070"/>
      </a:lt2>
      <a:accent1>
        <a:srgbClr val="FBBC05"/>
      </a:accent1>
      <a:accent2>
        <a:srgbClr val="EA4335"/>
      </a:accent2>
      <a:accent3>
        <a:srgbClr val="34A853"/>
      </a:accent3>
      <a:accent4>
        <a:srgbClr val="4285F4"/>
      </a:accent4>
      <a:accent5>
        <a:srgbClr val="7248B9"/>
      </a:accent5>
      <a:accent6>
        <a:srgbClr val="D6297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2423</Words>
  <Application>Microsoft Office PowerPoint</Application>
  <PresentationFormat>사용자 지정</PresentationFormat>
  <Paragraphs>874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8" baseType="lpstr">
      <vt:lpstr>굴림</vt:lpstr>
      <vt:lpstr>Arial</vt:lpstr>
      <vt:lpstr>맑은 고딕</vt:lpstr>
      <vt:lpstr>Roboto</vt:lpstr>
      <vt:lpstr>Roboto Medium</vt:lpstr>
      <vt:lpstr>mn-ea</vt:lpstr>
      <vt:lpstr>배달의민족 한나체 Air</vt:lpstr>
      <vt:lpstr>Barlow Condensed</vt:lpstr>
      <vt:lpstr>Aldrich</vt:lpstr>
      <vt:lpstr>Abel</vt:lpstr>
      <vt:lpstr>Calibri</vt:lpstr>
      <vt:lpstr>Lexend Deca</vt:lpstr>
      <vt:lpstr>Abril Fatface</vt:lpstr>
      <vt:lpstr>SlidesMania</vt:lpstr>
      <vt:lpstr>1_SlidesMania</vt:lpstr>
      <vt:lpstr>One Bit Class</vt:lpstr>
      <vt:lpstr>Index</vt:lpstr>
      <vt:lpstr>PowerPoint 프레젠테이션</vt:lpstr>
      <vt:lpstr>“ One Bit Class 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“ 아쉬운 점 ”</vt:lpstr>
      <vt:lpstr>One Bit Class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Bit Class</dc:title>
  <dc:creator>성종원</dc:creator>
  <cp:lastModifiedBy>Hansung Ryu</cp:lastModifiedBy>
  <cp:revision>69</cp:revision>
  <dcterms:modified xsi:type="dcterms:W3CDTF">2021-06-28T01:50:43Z</dcterms:modified>
</cp:coreProperties>
</file>